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62" r:id="rId5"/>
    <p:sldId id="266" r:id="rId6"/>
    <p:sldId id="272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EA69F-2398-4441-96BB-DE5365173EC8}" type="doc">
      <dgm:prSet loTypeId="urn:microsoft.com/office/officeart/2005/8/layout/venn3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697E15B-6A9C-4CE6-859E-F275704DB5B5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динаміку і структуру джерел 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фінансу-вання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06763-76CF-4ED3-BD2A-1C7B2300A0E0}" type="parTrans" cxnId="{5EF82B84-0D7B-486F-B7CA-A7FD72BCBB94}">
      <dgm:prSet/>
      <dgm:spPr/>
      <dgm:t>
        <a:bodyPr/>
        <a:lstStyle/>
        <a:p>
          <a:endParaRPr lang="ru-RU"/>
        </a:p>
      </dgm:t>
    </dgm:pt>
    <dgm:pt modelId="{E51516F2-DD44-4A3A-A148-123FB0706597}" type="sibTrans" cxnId="{5EF82B84-0D7B-486F-B7CA-A7FD72BCBB94}">
      <dgm:prSet/>
      <dgm:spPr/>
      <dgm:t>
        <a:bodyPr/>
        <a:lstStyle/>
        <a:p>
          <a:endParaRPr lang="ru-RU"/>
        </a:p>
      </dgm:t>
    </dgm:pt>
    <dgm:pt modelId="{BE715C4B-F041-47C4-B8FC-12FC8AEE7392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власних оборотних коштів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8BB666-4CC7-4172-85F0-6C91D49C8F8D}" type="parTrans" cxnId="{6E72EF30-9A2D-4CA7-947F-32CB685645A4}">
      <dgm:prSet/>
      <dgm:spPr/>
      <dgm:t>
        <a:bodyPr/>
        <a:lstStyle/>
        <a:p>
          <a:endParaRPr lang="ru-RU"/>
        </a:p>
      </dgm:t>
    </dgm:pt>
    <dgm:pt modelId="{8E977B6E-1C7D-4E5E-8D90-B511EA7334C6}" type="sibTrans" cxnId="{6E72EF30-9A2D-4CA7-947F-32CB685645A4}">
      <dgm:prSet/>
      <dgm:spPr/>
      <dgm:t>
        <a:bodyPr/>
        <a:lstStyle/>
        <a:p>
          <a:endParaRPr lang="ru-RU"/>
        </a:p>
      </dgm:t>
    </dgm:pt>
    <dgm:pt modelId="{3E180C3C-21D4-4828-8C97-02530DC4FC2B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дебіторську заборгованість та 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платоспромож-ність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A43F9A-0ABD-4D09-AC2E-63B2ED14BE7C}" type="parTrans" cxnId="{214C3858-7956-44F5-90C4-0CE438A06F6F}">
      <dgm:prSet/>
      <dgm:spPr/>
      <dgm:t>
        <a:bodyPr/>
        <a:lstStyle/>
        <a:p>
          <a:endParaRPr lang="ru-RU"/>
        </a:p>
      </dgm:t>
    </dgm:pt>
    <dgm:pt modelId="{38426CA8-7A50-429C-9F99-F82800D785F2}" type="sibTrans" cxnId="{214C3858-7956-44F5-90C4-0CE438A06F6F}">
      <dgm:prSet/>
      <dgm:spPr/>
      <dgm:t>
        <a:bodyPr/>
        <a:lstStyle/>
        <a:p>
          <a:endParaRPr lang="ru-RU"/>
        </a:p>
      </dgm:t>
    </dgm:pt>
    <dgm:pt modelId="{86A9CA1F-4BC3-4294-9D4C-13BCC08D0A28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 і розміщення активів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060B7-8D2C-40E0-8843-584E16BE37E3}" type="sibTrans" cxnId="{1F9B5068-E248-4511-A39A-8FC38E78D2CD}">
      <dgm:prSet/>
      <dgm:spPr/>
      <dgm:t>
        <a:bodyPr/>
        <a:lstStyle/>
        <a:p>
          <a:endParaRPr lang="ru-RU"/>
        </a:p>
      </dgm:t>
    </dgm:pt>
    <dgm:pt modelId="{0DD287DA-5C16-41BD-8A19-65BD83C2A705}" type="parTrans" cxnId="{1F9B5068-E248-4511-A39A-8FC38E78D2CD}">
      <dgm:prSet/>
      <dgm:spPr/>
      <dgm:t>
        <a:bodyPr/>
        <a:lstStyle/>
        <a:p>
          <a:endParaRPr lang="ru-RU"/>
        </a:p>
      </dgm:t>
    </dgm:pt>
    <dgm:pt modelId="{FA44507F-C6D1-47BA-A7EB-D67890E0F6D9}" type="pres">
      <dgm:prSet presAssocID="{BEAEA69F-2398-4441-96BB-DE5365173E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5787CA-55D3-4D36-BBB9-801C7E4532FD}" type="pres">
      <dgm:prSet presAssocID="{86A9CA1F-4BC3-4294-9D4C-13BCC08D0A28}" presName="Name5" presStyleLbl="vennNode1" presStyleIdx="0" presStyleCnt="4" custLinFactNeighborX="-19232" custLinFactNeighborY="-128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194907-7B7F-4B4D-A688-9ADE12613C99}" type="pres">
      <dgm:prSet presAssocID="{2ED060B7-8D2C-40E0-8843-584E16BE37E3}" presName="space" presStyleCnt="0"/>
      <dgm:spPr/>
    </dgm:pt>
    <dgm:pt modelId="{B925F28D-DB2B-4B2B-9B4E-02FAC7384292}" type="pres">
      <dgm:prSet presAssocID="{8697E15B-6A9C-4CE6-859E-F275704DB5B5}" presName="Name5" presStyleLbl="vennNode1" presStyleIdx="1" presStyleCnt="4" custLinFactNeighborX="-12847" custLinFactNeighborY="36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F5BF5-DF25-45DC-A209-9786E6510D52}" type="pres">
      <dgm:prSet presAssocID="{E51516F2-DD44-4A3A-A148-123FB0706597}" presName="space" presStyleCnt="0"/>
      <dgm:spPr/>
    </dgm:pt>
    <dgm:pt modelId="{8090ADD7-22FA-4677-939B-336544CD53DD}" type="pres">
      <dgm:prSet presAssocID="{BE715C4B-F041-47C4-B8FC-12FC8AEE7392}" presName="Name5" presStyleLbl="vennNode1" presStyleIdx="2" presStyleCnt="4" custLinFactNeighborX="69040" custLinFactNeighborY="35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EB345-531B-4FE5-9C7C-B1462BBE83AD}" type="pres">
      <dgm:prSet presAssocID="{8E977B6E-1C7D-4E5E-8D90-B511EA7334C6}" presName="space" presStyleCnt="0"/>
      <dgm:spPr/>
    </dgm:pt>
    <dgm:pt modelId="{3DDF9261-494E-4CB0-845E-762117C60A53}" type="pres">
      <dgm:prSet presAssocID="{3E180C3C-21D4-4828-8C97-02530DC4FC2B}" presName="Name5" presStyleLbl="vennNode1" presStyleIdx="3" presStyleCnt="4" custScaleX="128300" custScaleY="109865" custLinFactX="14291" custLinFactNeighborX="100000" custLinFactNeighborY="-145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E72EF30-9A2D-4CA7-947F-32CB685645A4}" srcId="{BEAEA69F-2398-4441-96BB-DE5365173EC8}" destId="{BE715C4B-F041-47C4-B8FC-12FC8AEE7392}" srcOrd="2" destOrd="0" parTransId="{318BB666-4CC7-4172-85F0-6C91D49C8F8D}" sibTransId="{8E977B6E-1C7D-4E5E-8D90-B511EA7334C6}"/>
    <dgm:cxn modelId="{0EA2969D-9539-4EFB-BD21-842D86151EBA}" type="presOf" srcId="{BEAEA69F-2398-4441-96BB-DE5365173EC8}" destId="{FA44507F-C6D1-47BA-A7EB-D67890E0F6D9}" srcOrd="0" destOrd="0" presId="urn:microsoft.com/office/officeart/2005/8/layout/venn3"/>
    <dgm:cxn modelId="{ECEBBA7E-837D-47EA-8A11-F24F6C17AAB6}" type="presOf" srcId="{BE715C4B-F041-47C4-B8FC-12FC8AEE7392}" destId="{8090ADD7-22FA-4677-939B-336544CD53DD}" srcOrd="0" destOrd="0" presId="urn:microsoft.com/office/officeart/2005/8/layout/venn3"/>
    <dgm:cxn modelId="{D403CE2E-FFDC-47C3-BCA9-BE90987A1B7B}" type="presOf" srcId="{86A9CA1F-4BC3-4294-9D4C-13BCC08D0A28}" destId="{705787CA-55D3-4D36-BBB9-801C7E4532FD}" srcOrd="0" destOrd="0" presId="urn:microsoft.com/office/officeart/2005/8/layout/venn3"/>
    <dgm:cxn modelId="{1F9B5068-E248-4511-A39A-8FC38E78D2CD}" srcId="{BEAEA69F-2398-4441-96BB-DE5365173EC8}" destId="{86A9CA1F-4BC3-4294-9D4C-13BCC08D0A28}" srcOrd="0" destOrd="0" parTransId="{0DD287DA-5C16-41BD-8A19-65BD83C2A705}" sibTransId="{2ED060B7-8D2C-40E0-8843-584E16BE37E3}"/>
    <dgm:cxn modelId="{214C3858-7956-44F5-90C4-0CE438A06F6F}" srcId="{BEAEA69F-2398-4441-96BB-DE5365173EC8}" destId="{3E180C3C-21D4-4828-8C97-02530DC4FC2B}" srcOrd="3" destOrd="0" parTransId="{A2A43F9A-0ABD-4D09-AC2E-63B2ED14BE7C}" sibTransId="{38426CA8-7A50-429C-9F99-F82800D785F2}"/>
    <dgm:cxn modelId="{68240447-581C-4293-8D5E-FB1928A89E12}" type="presOf" srcId="{3E180C3C-21D4-4828-8C97-02530DC4FC2B}" destId="{3DDF9261-494E-4CB0-845E-762117C60A53}" srcOrd="0" destOrd="0" presId="urn:microsoft.com/office/officeart/2005/8/layout/venn3"/>
    <dgm:cxn modelId="{5EF82B84-0D7B-486F-B7CA-A7FD72BCBB94}" srcId="{BEAEA69F-2398-4441-96BB-DE5365173EC8}" destId="{8697E15B-6A9C-4CE6-859E-F275704DB5B5}" srcOrd="1" destOrd="0" parTransId="{60306763-76CF-4ED3-BD2A-1C7B2300A0E0}" sibTransId="{E51516F2-DD44-4A3A-A148-123FB0706597}"/>
    <dgm:cxn modelId="{045E06D7-65FB-4340-AEAF-9C080E58AD87}" type="presOf" srcId="{8697E15B-6A9C-4CE6-859E-F275704DB5B5}" destId="{B925F28D-DB2B-4B2B-9B4E-02FAC7384292}" srcOrd="0" destOrd="0" presId="urn:microsoft.com/office/officeart/2005/8/layout/venn3"/>
    <dgm:cxn modelId="{254A0D74-BDE4-44A2-8659-D56E9B625C65}" type="presParOf" srcId="{FA44507F-C6D1-47BA-A7EB-D67890E0F6D9}" destId="{705787CA-55D3-4D36-BBB9-801C7E4532FD}" srcOrd="0" destOrd="0" presId="urn:microsoft.com/office/officeart/2005/8/layout/venn3"/>
    <dgm:cxn modelId="{D04ADF42-224A-4E50-BC92-3C514EED24D9}" type="presParOf" srcId="{FA44507F-C6D1-47BA-A7EB-D67890E0F6D9}" destId="{5B194907-7B7F-4B4D-A688-9ADE12613C99}" srcOrd="1" destOrd="0" presId="urn:microsoft.com/office/officeart/2005/8/layout/venn3"/>
    <dgm:cxn modelId="{E05A8E92-0863-43E0-A3F0-A21155404A86}" type="presParOf" srcId="{FA44507F-C6D1-47BA-A7EB-D67890E0F6D9}" destId="{B925F28D-DB2B-4B2B-9B4E-02FAC7384292}" srcOrd="2" destOrd="0" presId="urn:microsoft.com/office/officeart/2005/8/layout/venn3"/>
    <dgm:cxn modelId="{1BEFB252-287D-4EED-B8A8-4DAB2C9D8C52}" type="presParOf" srcId="{FA44507F-C6D1-47BA-A7EB-D67890E0F6D9}" destId="{EF0F5BF5-DF25-45DC-A209-9786E6510D52}" srcOrd="3" destOrd="0" presId="urn:microsoft.com/office/officeart/2005/8/layout/venn3"/>
    <dgm:cxn modelId="{DA41ABD6-026B-448D-B110-C7DAB883101F}" type="presParOf" srcId="{FA44507F-C6D1-47BA-A7EB-D67890E0F6D9}" destId="{8090ADD7-22FA-4677-939B-336544CD53DD}" srcOrd="4" destOrd="0" presId="urn:microsoft.com/office/officeart/2005/8/layout/venn3"/>
    <dgm:cxn modelId="{5EFCD2A0-14A1-4D13-9290-F726E7A92C85}" type="presParOf" srcId="{FA44507F-C6D1-47BA-A7EB-D67890E0F6D9}" destId="{8A8EB345-531B-4FE5-9C7C-B1462BBE83AD}" srcOrd="5" destOrd="0" presId="urn:microsoft.com/office/officeart/2005/8/layout/venn3"/>
    <dgm:cxn modelId="{9BB091C3-C4EA-4BEB-ADEF-0D30816EA556}" type="presParOf" srcId="{FA44507F-C6D1-47BA-A7EB-D67890E0F6D9}" destId="{3DDF9261-494E-4CB0-845E-762117C60A53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787CA-55D3-4D36-BBB9-801C7E4532FD}">
      <dsp:nvSpPr>
        <dsp:cNvPr id="0" name=""/>
        <dsp:cNvSpPr/>
      </dsp:nvSpPr>
      <dsp:spPr>
        <a:xfrm>
          <a:off x="0" y="636848"/>
          <a:ext cx="2181507" cy="218150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0056" tIns="25400" rIns="1200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 і розміщення активів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474" y="956322"/>
        <a:ext cx="1542559" cy="1542559"/>
      </dsp:txXfrm>
    </dsp:sp>
    <dsp:sp modelId="{B925F28D-DB2B-4B2B-9B4E-02FAC7384292}">
      <dsp:nvSpPr>
        <dsp:cNvPr id="0" name=""/>
        <dsp:cNvSpPr/>
      </dsp:nvSpPr>
      <dsp:spPr>
        <a:xfrm>
          <a:off x="1689648" y="1719814"/>
          <a:ext cx="2181507" cy="218150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0056" tIns="25400" rIns="1200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динаміку і структуру джерел 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фінансу-вання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122" y="2039288"/>
        <a:ext cx="1542559" cy="1542559"/>
      </dsp:txXfrm>
    </dsp:sp>
    <dsp:sp modelId="{8090ADD7-22FA-4677-939B-336544CD53DD}">
      <dsp:nvSpPr>
        <dsp:cNvPr id="0" name=""/>
        <dsp:cNvSpPr/>
      </dsp:nvSpPr>
      <dsp:spPr>
        <a:xfrm>
          <a:off x="3792129" y="1682467"/>
          <a:ext cx="2181507" cy="218150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0056" tIns="25400" rIns="1200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власних оборотних коштів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1603" y="2001941"/>
        <a:ext cx="1542559" cy="1542559"/>
      </dsp:txXfrm>
    </dsp:sp>
    <dsp:sp modelId="{3DDF9261-494E-4CB0-845E-762117C60A53}">
      <dsp:nvSpPr>
        <dsp:cNvPr id="0" name=""/>
        <dsp:cNvSpPr/>
      </dsp:nvSpPr>
      <dsp:spPr>
        <a:xfrm>
          <a:off x="5236607" y="493927"/>
          <a:ext cx="2798874" cy="239671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0056" tIns="25400" rIns="1200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дебіторську заборгованість та 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платоспромож-ність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6493" y="844917"/>
        <a:ext cx="1979102" cy="1694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C61695E-CD95-4720-9506-8FCBD2C97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2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8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7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4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2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7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8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3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7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6CBE26B-9904-4F18-BC3D-FA9A860807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9D755-319D-4318-A60C-43DE846FC380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473E-305C-46D6-B084-E99FE8A17B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3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 ?><Relationships xmlns="http://schemas.openxmlformats.org/package/2006/relationships"><Relationship Id="rId3" Target="../media/hdphoto3.wdp" Type="http://schemas.microsoft.com/office/2007/relationships/hdphoto"/><Relationship Id="rId7" Target="../media/image8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7.jpeg" Type="http://schemas.openxmlformats.org/officeDocument/2006/relationships/image"/><Relationship Id="rId5" Target="../media/hdphoto4.wdp" Type="http://schemas.microsoft.com/office/2007/relationships/hdphoto"/><Relationship Id="rId4" Target="../media/image6.pn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6CA3C-502E-415A-8340-85244F5C7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663" y="1290182"/>
            <a:ext cx="7340599" cy="3531644"/>
          </a:xfrm>
          <a:ln>
            <a:solidFill>
              <a:schemeClr val="bg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uk-UA" sz="4000" b="1" dirty="0">
                <a:latin typeface="Constantia" panose="02030602050306030303" pitchFamily="18" charset="0"/>
              </a:rPr>
              <a:t>НАУКОВІ ПІДХОДИ ДО ОЦІНКИ СТАНУ ЕКОНОМІЧНОЇ ДІЯЛЬНОСТІ ПІДПРИЄМСТВА</a:t>
            </a:r>
            <a:r>
              <a:rPr lang="ru-RU" sz="4000" dirty="0">
                <a:latin typeface="Constantia" panose="02030602050306030303" pitchFamily="18" charset="0"/>
              </a:rPr>
              <a:t/>
            </a:r>
            <a:br>
              <a:rPr lang="ru-RU" sz="4000" dirty="0">
                <a:latin typeface="Constantia" panose="02030602050306030303" pitchFamily="18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340FD4-78DE-476A-AE67-FFEFF85B2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4828" y="4596897"/>
            <a:ext cx="6598548" cy="449857"/>
          </a:xfrm>
        </p:spPr>
        <p:txBody>
          <a:bodyPr>
            <a:noAutofit/>
          </a:bodyPr>
          <a:lstStyle/>
          <a:p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 студентка групи 11С ПТ Розумєйко Анастасія </a:t>
            </a:r>
          </a:p>
          <a:p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</a:t>
            </a: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керівник: </a:t>
            </a:r>
            <a:r>
              <a:rPr lang="uk-UA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Андрєєва Л. О.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44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650" y="144423"/>
            <a:ext cx="7558618" cy="947207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b="1" dirty="0">
                <a:latin typeface="Bookman Old Style" panose="02050604050505020204" pitchFamily="18" charset="0"/>
              </a:rPr>
              <a:t>Мета роботи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6996" y="1156545"/>
            <a:ext cx="3332582" cy="4655531"/>
          </a:xfrm>
          <a:ln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виконання даного наукового дослідження було вивчення наукових напрямів, а також оволодіння методами виконання широкого кола типових планово-економічних розрахунків і обґрунтувань.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Эффективный менеджмент: теория и практика.Прямая трансляция | Официальный  сайт Государственного университета управл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11" b="99173" l="5323" r="96474">
                        <a14:foregroundMark x1="22355" y1="30851" x2="13041" y2="50591"/>
                        <a14:foregroundMark x1="37658" y1="17376" x2="37658" y2="31087"/>
                        <a14:foregroundMark x1="48836" y1="21277" x2="48836" y2="30851"/>
                        <a14:foregroundMark x1="62275" y1="23286" x2="62275" y2="29669"/>
                        <a14:foregroundMark x1="59281" y1="18558" x2="65802" y2="18558"/>
                        <a14:foregroundMark x1="65802" y1="16430" x2="62808" y2="22459"/>
                        <a14:foregroundMark x1="66667" y1="17021" x2="66068" y2="25177"/>
                        <a14:foregroundMark x1="50499" y1="19385" x2="48570" y2="32624"/>
                        <a14:foregroundMark x1="36793" y1="34161" x2="43646" y2="33215"/>
                        <a14:foregroundMark x1="78643" y1="32270" x2="77578" y2="39480"/>
                        <a14:foregroundMark x1="74850" y1="21277" x2="73719" y2="30851"/>
                        <a14:foregroundMark x1="86294" y1="45508" x2="80040" y2="55083"/>
                        <a14:foregroundMark x1="88224" y1="61702" x2="89355" y2="70095"/>
                        <a14:foregroundMark x1="91550" y1="65012" x2="91550" y2="68558"/>
                        <a14:foregroundMark x1="81969" y1="65248" x2="80306" y2="67021"/>
                        <a14:foregroundMark x1="16833" y1="56856" x2="14704" y2="58392"/>
                        <a14:foregroundMark x1="13307" y1="70686" x2="10313" y2="74823"/>
                        <a14:foregroundMark x1="14371" y1="84397" x2="13839" y2="88298"/>
                        <a14:foregroundMark x1="86627" y1="81797" x2="84431" y2="82388"/>
                        <a14:foregroundMark x1="90951" y1="81442" x2="93413" y2="81797"/>
                        <a14:foregroundMark x1="84963" y1="94326" x2="84963" y2="97636"/>
                        <a14:foregroundMark x1="94278" y1="95272" x2="94278" y2="97991"/>
                        <a14:foregroundMark x1="16833" y1="65603" x2="19295" y2="61939"/>
                        <a14:foregroundMark x1="22089" y1="33806" x2="17432" y2="32861"/>
                        <a14:foregroundMark x1="46973" y1="54137" x2="50233" y2="52364"/>
                        <a14:foregroundMark x1="87425" y1="63121" x2="85496" y2="661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341" y="4181601"/>
            <a:ext cx="4159659" cy="2435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артинки с вопросом (38 фото) ⭐ Забавник | Искусство | Рисунки, постройки,  фото, памятники, тату | Постила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2" b="98485" l="10000" r="90000">
                        <a14:foregroundMark x1="32273" y1="8636" x2="36667" y2="5606"/>
                        <a14:foregroundMark x1="38636" y1="19545" x2="38636" y2="19545"/>
                        <a14:foregroundMark x1="51061" y1="5606" x2="58485" y2="2424"/>
                        <a14:foregroundMark x1="54242" y1="18333" x2="61515" y2="5758"/>
                        <a14:foregroundMark x1="54242" y1="25606" x2="54242" y2="26970"/>
                        <a14:foregroundMark x1="65152" y1="22121" x2="71364" y2="21061"/>
                        <a14:foregroundMark x1="65152" y1="34848" x2="65758" y2="36364"/>
                        <a14:backgroundMark x1="46970" y1="38182" x2="46667" y2="39394"/>
                        <a14:backgroundMark x1="49091" y1="40152" x2="48485" y2="41818"/>
                        <a14:backgroundMark x1="46212" y1="54545" x2="45909" y2="54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521" y="1292467"/>
            <a:ext cx="2023522" cy="2127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84341" y="1292467"/>
            <a:ext cx="4108537" cy="30469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ході дослідження розкривається:</a:t>
            </a:r>
            <a:endParaRPr lang="ru-RU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 сутність доходів основної діяльності;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доходів підприємства;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валового доходу.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51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есяц 3"/>
          <p:cNvSpPr/>
          <p:nvPr/>
        </p:nvSpPr>
        <p:spPr>
          <a:xfrm rot="5400000">
            <a:off x="3354017" y="-3433595"/>
            <a:ext cx="1897001" cy="8294432"/>
          </a:xfrm>
          <a:prstGeom prst="moon">
            <a:avLst>
              <a:gd name="adj" fmla="val 5316"/>
            </a:avLst>
          </a:prstGeom>
          <a:solidFill>
            <a:srgbClr val="4472C4">
              <a:lumMod val="75000"/>
            </a:srgbClr>
          </a:solidFill>
          <a:ln w="635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>
            <a:glow rad="63500">
              <a:srgbClr val="4472C4">
                <a:satMod val="175000"/>
                <a:alpha val="40000"/>
              </a:srgbClr>
            </a:glow>
            <a:reflection blurRad="6350" stA="50000" endA="295" endPos="92000" dist="101600" dir="5400000" sy="-100000" algn="bl" rotWithShape="0"/>
          </a:effectLst>
          <a:scene3d>
            <a:camera prst="isometricRightUp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20" b="93961" l="3355" r="95208">
                        <a14:foregroundMark x1="40575" y1="31439" x2="42812" y2="37123"/>
                        <a14:foregroundMark x1="57827" y1="30728" x2="54792" y2="38011"/>
                        <a14:foregroundMark x1="59105" y1="32149" x2="57188" y2="37123"/>
                        <a14:foregroundMark x1="44089" y1="31616" x2="39137" y2="35879"/>
                        <a14:foregroundMark x1="45847" y1="33393" x2="43291" y2="38899"/>
                        <a14:foregroundMark x1="91693" y1="41741" x2="74601" y2="5790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1779" y="4559508"/>
            <a:ext cx="1337450" cy="1600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Owl Reading A Book. Vector Cartoon Illustration Royalty Free Cliparts,  Vectors, And Stock Illustration. Image 33200927.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15" b="98000" l="3548" r="957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523" y="174567"/>
            <a:ext cx="1620121" cy="2579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2.png"/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328649" y="38032"/>
            <a:ext cx="7815351" cy="2281220"/>
          </a:xfrm>
          <a:prstGeom prst="rect">
            <a:avLst/>
          </a:prstGeom>
          <a:ln/>
        </p:spPr>
      </p:pic>
      <p:sp>
        <p:nvSpPr>
          <p:cNvPr id="9" name="TextBox 8"/>
          <p:cNvSpPr txBox="1"/>
          <p:nvPr/>
        </p:nvSpPr>
        <p:spPr>
          <a:xfrm>
            <a:off x="2776108" y="2275977"/>
            <a:ext cx="567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доходів від діяльності підприємства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04" y="2672398"/>
            <a:ext cx="6307575" cy="37742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33403" y="6473707"/>
            <a:ext cx="5644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доходів підприємства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3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2641" y="220547"/>
            <a:ext cx="11599816" cy="681881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28133" y="1652601"/>
            <a:ext cx="3649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з виробництва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1400" y="1514101"/>
            <a:ext cx="4047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483" y="498690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 </a:t>
            </a:r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81698" y="4848403"/>
            <a:ext cx="3970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основних фондів та ресурсів </a:t>
            </a:r>
            <a:endParaRPr lang="uk-UA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075" y="2222493"/>
            <a:ext cx="356184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 виробництва був недовиконаний на 16044 тис. грн., а з реалізації продукції на 15044 тис. грн.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2165" y="2284286"/>
            <a:ext cx="366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 часу зменшився, та трудові ресурси використовувалися недостатньо ефективно.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033" y="5519693"/>
            <a:ext cx="3944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показників продуктивності показує, що продуктивність одного робітника знизилася на 5,49% або на 10598 грн.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1782" y="5486284"/>
            <a:ext cx="3723910" cy="107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1" y="303520"/>
            <a:ext cx="8186804" cy="61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ТЕХНІКО-ЕКОНОМІЧНОГО АНАЛІЗУ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ПІДПРИЄМСТВА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4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50333" y="212636"/>
            <a:ext cx="7967134" cy="218521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8774 тис. грн.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було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979923660"/>
              </p:ext>
            </p:extLst>
          </p:nvPr>
        </p:nvGraphicFramePr>
        <p:xfrm>
          <a:off x="618067" y="2194560"/>
          <a:ext cx="8035482" cy="401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 descr="Man - Idea Png, Transparent Png - 1796x2417(#1727759) - PngFind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265" b="94615" l="4167" r="90000">
                        <a14:foregroundMark x1="76071" y1="16068" x2="74405" y2="32564"/>
                        <a14:foregroundMark x1="79762" y1="19915" x2="74881" y2="24615"/>
                        <a14:foregroundMark x1="28571" y1="41709" x2="38571" y2="401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958" y="1912034"/>
            <a:ext cx="1837509" cy="238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7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98864"/>
              </p:ext>
            </p:extLst>
          </p:nvPr>
        </p:nvGraphicFramePr>
        <p:xfrm>
          <a:off x="1130532" y="698269"/>
          <a:ext cx="6824748" cy="491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909">
                  <a:extLst>
                    <a:ext uri="{9D8B030D-6E8A-4147-A177-3AD203B41FA5}">
                      <a16:colId xmlns:a16="http://schemas.microsoft.com/office/drawing/2014/main" val="656920162"/>
                    </a:ext>
                  </a:extLst>
                </a:gridCol>
                <a:gridCol w="1229155">
                  <a:extLst>
                    <a:ext uri="{9D8B030D-6E8A-4147-A177-3AD203B41FA5}">
                      <a16:colId xmlns:a16="http://schemas.microsoft.com/office/drawing/2014/main" val="4211250783"/>
                    </a:ext>
                  </a:extLst>
                </a:gridCol>
                <a:gridCol w="935958">
                  <a:extLst>
                    <a:ext uri="{9D8B030D-6E8A-4147-A177-3AD203B41FA5}">
                      <a16:colId xmlns:a16="http://schemas.microsoft.com/office/drawing/2014/main" val="3874280228"/>
                    </a:ext>
                  </a:extLst>
                </a:gridCol>
                <a:gridCol w="1248758">
                  <a:extLst>
                    <a:ext uri="{9D8B030D-6E8A-4147-A177-3AD203B41FA5}">
                      <a16:colId xmlns:a16="http://schemas.microsoft.com/office/drawing/2014/main" val="2118646539"/>
                    </a:ext>
                  </a:extLst>
                </a:gridCol>
                <a:gridCol w="1114000">
                  <a:extLst>
                    <a:ext uri="{9D8B030D-6E8A-4147-A177-3AD203B41FA5}">
                      <a16:colId xmlns:a16="http://schemas.microsoft.com/office/drawing/2014/main" val="3152588639"/>
                    </a:ext>
                  </a:extLst>
                </a:gridCol>
                <a:gridCol w="1131968">
                  <a:extLst>
                    <a:ext uri="{9D8B030D-6E8A-4147-A177-3AD203B41FA5}">
                      <a16:colId xmlns:a16="http://schemas.microsoft.com/office/drawing/2014/main" val="115192997"/>
                    </a:ext>
                  </a:extLst>
                </a:gridCol>
              </a:tblGrid>
              <a:tr h="472296">
                <a:tc>
                  <a:txBody>
                    <a:bodyPr/>
                    <a:lstStyle/>
                    <a:p>
                      <a:pPr indent="19113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Показник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розрахунку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Опти-</a:t>
                      </a:r>
                      <a:r>
                        <a:rPr lang="uk-UA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мальне</a:t>
                      </a: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значення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початок </a:t>
                      </a: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кінець року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Відхилення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844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1.Коефіцієнт абсолютної ліквідності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11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А1:(П1+П2)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≥0,2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3426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2.Проміжнийкоефіцієнт покриття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(коефіцієнт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критичної ліквідності)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(А1+А2):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(П1+П2)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≥0,8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955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3.Загальний коефіцієнт покриття (коефіцієнт загальної ліквідності)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(А1+А2+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:(П1+П2)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0613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77441" y="340821"/>
            <a:ext cx="482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коефіцієнтів ліквідності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5899" y="205826"/>
            <a:ext cx="1097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2908" y="5648426"/>
            <a:ext cx="5611092" cy="11387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1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аналізі ліквідності загальний коефіцієнт ліквідності зменшився, він менший за нормативне значення. Це свідчить про те, що у підприємства недостатньо обігових коштів для погашення боргів протягом року</a:t>
            </a:r>
            <a:r>
              <a:rPr lang="uk-UA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33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56526"/>
              </p:ext>
            </p:extLst>
          </p:nvPr>
        </p:nvGraphicFramePr>
        <p:xfrm>
          <a:off x="0" y="349136"/>
          <a:ext cx="9144000" cy="657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62">
                  <a:extLst>
                    <a:ext uri="{9D8B030D-6E8A-4147-A177-3AD203B41FA5}">
                      <a16:colId xmlns:a16="http://schemas.microsoft.com/office/drawing/2014/main" val="1311096034"/>
                    </a:ext>
                  </a:extLst>
                </a:gridCol>
                <a:gridCol w="2201900">
                  <a:extLst>
                    <a:ext uri="{9D8B030D-6E8A-4147-A177-3AD203B41FA5}">
                      <a16:colId xmlns:a16="http://schemas.microsoft.com/office/drawing/2014/main" val="291390301"/>
                    </a:ext>
                  </a:extLst>
                </a:gridCol>
                <a:gridCol w="1436021">
                  <a:extLst>
                    <a:ext uri="{9D8B030D-6E8A-4147-A177-3AD203B41FA5}">
                      <a16:colId xmlns:a16="http://schemas.microsoft.com/office/drawing/2014/main" val="2427202998"/>
                    </a:ext>
                  </a:extLst>
                </a:gridCol>
                <a:gridCol w="4990717">
                  <a:extLst>
                    <a:ext uri="{9D8B030D-6E8A-4147-A177-3AD203B41FA5}">
                      <a16:colId xmlns:a16="http://schemas.microsoft.com/office/drawing/2014/main" val="20882006"/>
                    </a:ext>
                  </a:extLst>
                </a:gridCol>
              </a:tblGrid>
              <a:tr h="395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Зміна показників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Причини цих змін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150384"/>
                  </a:ext>
                </a:extLst>
              </a:tr>
              <a:tr h="39511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Фонд робочого часу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Зменшився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1)Скорочення середньооблікової чисельності працівників;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зменшення середньої тривалості робочого дня.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00064"/>
                  </a:ext>
                </a:extLst>
              </a:tr>
              <a:tr h="59266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Реалізована продукція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Зменшилася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1)зменшення товарної продукції; 2)зменшення залишків готової продукції на початок року (негативно) та зростання залишків готової продукції  на кінець року (позитивно).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314924"/>
                  </a:ext>
                </a:extLst>
              </a:tr>
              <a:tr h="93822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Товарна продукція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Зменшилась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середньорічної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вартості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ОВФ;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матеріальних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Ріст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матеріалоємності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(негативно);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середньооблікової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чисельності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(негативно);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85517"/>
                  </a:ext>
                </a:extLst>
              </a:tr>
              <a:tr h="59464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Середньорічна заробітна плата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Збільшилась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середньогодинної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оплати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числа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відпрацьованих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людино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-годин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працівниками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083212"/>
                  </a:ext>
                </a:extLst>
              </a:tr>
              <a:tr h="59464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Середньогодинна заробітна плата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Збільшилась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1)Збільшення трудомісткості;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2)Зменшення фонду оплати праці (негативно);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3)Зменшення обсягу продукції(позитивно).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78548"/>
                  </a:ext>
                </a:extLst>
              </a:tr>
              <a:tr h="73520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Продуктивність праці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Зменшилась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1)зменшення </a:t>
                      </a:r>
                      <a:r>
                        <a:rPr lang="uk-UA" sz="13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середньогодинного</a:t>
                      </a: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виробітку продукції; 2)збільшення кількості днів, відпрацьованих одним працівником;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3)зменшення середньої тривалості робочого дня;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3543666"/>
                  </a:ext>
                </a:extLst>
              </a:tr>
              <a:tr h="39511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Фонд оплати праці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Зменшився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зменшення середньооблікової чисельності персоналу;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збільшення середньорічної зарплати одного працівника.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1091286"/>
                  </a:ext>
                </a:extLst>
              </a:tr>
              <a:tr h="39511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Матеріаломісткість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Зросла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зменшення обсягу товарної продукції;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збільшення матеріальних витрат (негативно).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0826196"/>
                  </a:ext>
                </a:extLst>
              </a:tr>
              <a:tr h="76643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Фондовіддача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2220" algn="l"/>
                        </a:tabLst>
                      </a:pPr>
                      <a:r>
                        <a:rPr lang="uk-UA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Зменшилась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1)За рахунок зменшення річної продуктивності праці одного працівника; 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2)За рахунок зменшення частки активної частини основних фондів (негативно);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811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174568" y="0"/>
            <a:ext cx="8271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інка та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аходи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ефективності діяльності підприємства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1165" y="138498"/>
            <a:ext cx="997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2 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264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527</Words>
  <Application>Microsoft Office PowerPoint</Application>
  <PresentationFormat>Экран (4:3)</PresentationFormat>
  <Paragraphs>110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Constantia</vt:lpstr>
      <vt:lpstr>Times New Roman</vt:lpstr>
      <vt:lpstr>Wingdings</vt:lpstr>
      <vt:lpstr>Тема Office</vt:lpstr>
      <vt:lpstr>НАУКОВІ ПІДХОДИ ДО ОЦІНКИ СТАНУ ЕКОНОМІЧНОЇ ДІЯЛЬНОСТІ ПІДПРИЄМСТВА </vt:lpstr>
      <vt:lpstr>Мета роботи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PC</cp:lastModifiedBy>
  <cp:revision>67</cp:revision>
  <dcterms:created xsi:type="dcterms:W3CDTF">2020-10-04T11:23:22Z</dcterms:created>
  <dcterms:modified xsi:type="dcterms:W3CDTF">2021-11-08T10:52:53Z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941395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