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2D9857-1941-4E1F-ADBC-9270E5FE492E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888E62-3277-46F2-B8E3-6D98C9802F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8458200" cy="1470025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з теми</a:t>
            </a:r>
            <a:r>
              <a:rPr lang="en-US" dirty="0" smtClean="0"/>
              <a:t>: </a:t>
            </a:r>
            <a:r>
              <a:rPr lang="ru-RU" b="1" dirty="0" err="1" smtClean="0"/>
              <a:t>Малий</a:t>
            </a:r>
            <a:r>
              <a:rPr lang="ru-RU" b="1" dirty="0" smtClean="0"/>
              <a:t> б</a:t>
            </a:r>
            <a:r>
              <a:rPr lang="uk-UA" b="1" dirty="0" err="1" smtClean="0"/>
              <a:t>ізнес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643446"/>
            <a:ext cx="4953000" cy="1752600"/>
          </a:xfrm>
        </p:spPr>
        <p:txBody>
          <a:bodyPr/>
          <a:lstStyle/>
          <a:p>
            <a:r>
              <a:rPr lang="uk-UA" dirty="0" smtClean="0"/>
              <a:t>Виконав</a:t>
            </a:r>
            <a:r>
              <a:rPr lang="en-US" dirty="0" smtClean="0"/>
              <a:t>:</a:t>
            </a:r>
          </a:p>
          <a:p>
            <a:r>
              <a:rPr lang="ru-RU" dirty="0" smtClean="0"/>
              <a:t>Студент 21 ПТ</a:t>
            </a:r>
          </a:p>
          <a:p>
            <a:r>
              <a:rPr lang="uk-UA" dirty="0" err="1" smtClean="0"/>
              <a:t>Реплянчук</a:t>
            </a:r>
            <a:r>
              <a:rPr lang="uk-UA" dirty="0" smtClean="0"/>
              <a:t> Владислав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6434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Список </a:t>
            </a:r>
            <a:r>
              <a:rPr lang="ru-RU" b="1" dirty="0" err="1" smtClean="0"/>
              <a:t>використаних</a:t>
            </a:r>
            <a:r>
              <a:rPr lang="ru-RU" b="1" dirty="0" smtClean="0"/>
              <a:t> </a:t>
            </a:r>
            <a:r>
              <a:rPr lang="ru-RU" b="1" dirty="0" err="1" smtClean="0"/>
              <a:t>джерел</a:t>
            </a:r>
            <a:r>
              <a:rPr lang="en-US" b="1" dirty="0" smtClean="0"/>
              <a:t>:</a:t>
            </a:r>
          </a:p>
          <a:p>
            <a:r>
              <a:rPr lang="ru-RU" dirty="0" smtClean="0"/>
              <a:t>1. Ваганов К., Кириченко О.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малого та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//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економіки.2008р С. 95-100</a:t>
            </a:r>
          </a:p>
          <a:p>
            <a:r>
              <a:rPr lang="ru-RU" dirty="0" smtClean="0"/>
              <a:t>2. Гладких Н. Использование системы </a:t>
            </a:r>
            <a:r>
              <a:rPr lang="ru-RU" dirty="0" err="1" smtClean="0"/>
              <a:t>контроллинга</a:t>
            </a:r>
            <a:r>
              <a:rPr lang="ru-RU" dirty="0" smtClean="0"/>
              <a:t> для рационализации процесса управления на мелких и средних предприятиях // 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Тернопольської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.– 2000р С. 105-106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Клименко</a:t>
            </a:r>
            <a:r>
              <a:rPr lang="ru-RU" dirty="0" smtClean="0"/>
              <a:t> С.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в </a:t>
            </a:r>
            <a:r>
              <a:rPr lang="ru-RU" dirty="0" err="1" smtClean="0"/>
              <a:t>операційній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//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С. 61-67</a:t>
            </a:r>
          </a:p>
          <a:p>
            <a:r>
              <a:rPr lang="ru-RU" dirty="0" smtClean="0"/>
              <a:t>4.Соломенко О.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малим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, </a:t>
            </a:r>
            <a:r>
              <a:rPr lang="ru-RU" dirty="0" err="1" smtClean="0"/>
              <a:t>орієнтоване</a:t>
            </a:r>
            <a:r>
              <a:rPr lang="ru-RU" dirty="0" smtClean="0"/>
              <a:t> на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// </a:t>
            </a:r>
            <a:r>
              <a:rPr lang="ru-RU" dirty="0" err="1" smtClean="0"/>
              <a:t>Економіка</a:t>
            </a:r>
            <a:r>
              <a:rPr lang="ru-RU" dirty="0" smtClean="0"/>
              <a:t> та держава. 2006р. С. 21-22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err="1" smtClean="0">
                <a:solidFill>
                  <a:schemeClr val="accent2"/>
                </a:solidFill>
              </a:rPr>
              <a:t>Дякую</a:t>
            </a:r>
            <a:r>
              <a:rPr lang="ru-RU" sz="7200" i="1" dirty="0" smtClean="0">
                <a:solidFill>
                  <a:schemeClr val="accent2"/>
                </a:solidFill>
              </a:rPr>
              <a:t> за </a:t>
            </a:r>
            <a:r>
              <a:rPr lang="ru-RU" sz="7200" i="1" dirty="0" err="1" smtClean="0">
                <a:solidFill>
                  <a:schemeClr val="accent2"/>
                </a:solidFill>
              </a:rPr>
              <a:t>увагу</a:t>
            </a:r>
            <a:r>
              <a:rPr lang="ru-RU" sz="7200" i="1" dirty="0" smtClean="0">
                <a:solidFill>
                  <a:schemeClr val="accent2"/>
                </a:solidFill>
              </a:rPr>
              <a:t>!</a:t>
            </a:r>
            <a:endParaRPr lang="ru-RU" sz="72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25112"/>
          </a:xfrm>
        </p:spPr>
        <p:txBody>
          <a:bodyPr/>
          <a:lstStyle/>
          <a:p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соціально-економічний</a:t>
            </a:r>
            <a:r>
              <a:rPr lang="ru-RU" dirty="0" smtClean="0"/>
              <a:t> фундамент, без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стало </a:t>
            </a:r>
            <a:r>
              <a:rPr lang="ru-RU" dirty="0" err="1" smtClean="0"/>
              <a:t>розвиватися</a:t>
            </a:r>
            <a:r>
              <a:rPr lang="ru-RU" dirty="0" smtClean="0"/>
              <a:t>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інноваційно-орієнтована</a:t>
            </a:r>
            <a:r>
              <a:rPr lang="ru-RU" dirty="0" smtClean="0"/>
              <a:t>, а особливо </a:t>
            </a:r>
            <a:r>
              <a:rPr lang="ru-RU" dirty="0" err="1" smtClean="0"/>
              <a:t>європейська</a:t>
            </a:r>
            <a:r>
              <a:rPr lang="ru-RU" dirty="0" smtClean="0"/>
              <a:t> держава. 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структуру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валового продукту (ВВП).</a:t>
            </a:r>
            <a:endParaRPr lang="ru-RU" dirty="0"/>
          </a:p>
        </p:txBody>
      </p:sp>
      <p:pic>
        <p:nvPicPr>
          <p:cNvPr id="4" name="Рисунок 3" descr="49601523_3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72008"/>
            <a:ext cx="3426806" cy="1928802"/>
          </a:xfrm>
          <a:prstGeom prst="rect">
            <a:avLst/>
          </a:prstGeom>
        </p:spPr>
      </p:pic>
      <p:pic>
        <p:nvPicPr>
          <p:cNvPr id="5" name="Рисунок 4" descr="vvp-640x3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429132"/>
            <a:ext cx="3555982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25112"/>
          </a:xfrm>
        </p:spPr>
        <p:txBody>
          <a:bodyPr/>
          <a:lstStyle/>
          <a:p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питанням</a:t>
            </a:r>
            <a:r>
              <a:rPr lang="ru-RU" dirty="0" smtClean="0"/>
              <a:t> </a:t>
            </a:r>
            <a:r>
              <a:rPr lang="ru-RU" dirty="0" err="1" smtClean="0"/>
              <a:t>взаємозв'язку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особливостям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en-US" dirty="0" smtClean="0"/>
              <a:t> </a:t>
            </a:r>
            <a:r>
              <a:rPr lang="ru-RU" dirty="0" err="1" smtClean="0"/>
              <a:t>малими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</a:t>
            </a:r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, тому вони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113569_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000504"/>
            <a:ext cx="3571900" cy="2379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7149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Мале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великого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b="1" dirty="0" smtClean="0"/>
              <a:t>за </a:t>
            </a:r>
            <a:r>
              <a:rPr lang="ru-RU" b="1" dirty="0" err="1" smtClean="0"/>
              <a:t>цілями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en-US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.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реалізують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ініціативу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керівником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генератором</a:t>
            </a:r>
            <a:r>
              <a:rPr lang="en-US" b="1" dirty="0" smtClean="0"/>
              <a:t> </a:t>
            </a:r>
            <a:r>
              <a:rPr lang="ru-RU" b="1" dirty="0" err="1" smtClean="0"/>
              <a:t>ідей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фінансовим</a:t>
            </a:r>
            <a:r>
              <a:rPr lang="ru-RU" b="1" dirty="0" smtClean="0"/>
              <a:t> </a:t>
            </a:r>
            <a:r>
              <a:rPr lang="ru-RU" b="1" dirty="0" err="1" smtClean="0"/>
              <a:t>керуючим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dirty="0" err="1" smtClean="0"/>
              <a:t>авторитетній</a:t>
            </a:r>
            <a:r>
              <a:rPr lang="ru-RU" dirty="0" smtClean="0"/>
              <a:t> </a:t>
            </a:r>
            <a:r>
              <a:rPr lang="ru-RU" dirty="0" err="1" smtClean="0"/>
              <a:t>думці</a:t>
            </a:r>
            <a:r>
              <a:rPr lang="ru-RU" dirty="0" smtClean="0"/>
              <a:t> </a:t>
            </a:r>
            <a:r>
              <a:rPr lang="ru-RU" dirty="0" err="1" smtClean="0"/>
              <a:t>власника-керівника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перед великим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максимізації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капіталізації</a:t>
            </a:r>
            <a:r>
              <a:rPr lang="ru-RU" dirty="0" smtClean="0"/>
              <a:t>, росту </a:t>
            </a:r>
            <a:r>
              <a:rPr lang="ru-RU" dirty="0" err="1" smtClean="0"/>
              <a:t>курсової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акцій</a:t>
            </a:r>
            <a:r>
              <a:rPr lang="ru-RU" dirty="0" smtClean="0"/>
              <a:t>, то </a:t>
            </a:r>
            <a:r>
              <a:rPr lang="ru-RU" dirty="0" err="1" smtClean="0"/>
              <a:t>мале</a:t>
            </a:r>
            <a:r>
              <a:rPr lang="en-US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амбіцій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lip_image002_01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5572140"/>
            <a:ext cx="2143100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929073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амбіції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загалом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ефективністю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пропорційністю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вилучення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прибутку</a:t>
            </a:r>
            <a:r>
              <a:rPr lang="ru-RU" sz="2400" dirty="0" smtClean="0"/>
              <a:t>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, у свою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,  </a:t>
            </a:r>
            <a:r>
              <a:rPr lang="ru-RU" sz="2400" dirty="0" smtClean="0"/>
              <a:t>ми </a:t>
            </a:r>
            <a:r>
              <a:rPr lang="ru-RU" sz="2400" dirty="0" err="1" smtClean="0"/>
              <a:t>можемо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визначити</a:t>
            </a:r>
            <a:r>
              <a:rPr lang="ru-RU" sz="2400" dirty="0" smtClean="0"/>
              <a:t> за формулою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Пр=Вт</a:t>
            </a:r>
            <a:r>
              <a:rPr lang="ru-RU" dirty="0" smtClean="0"/>
              <a:t>(По</a:t>
            </a:r>
            <a:r>
              <a:rPr lang="ru-RU" dirty="0" smtClean="0"/>
              <a:t>)/</a:t>
            </a:r>
            <a:r>
              <a:rPr lang="ru-RU" dirty="0" err="1" smtClean="0"/>
              <a:t>П+К+Е+Тх+М</a:t>
            </a:r>
            <a:r>
              <a:rPr lang="ru-RU" dirty="0" smtClean="0"/>
              <a:t> 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де</a:t>
            </a:r>
            <a:r>
              <a:rPr lang="ru-RU" sz="2400" dirty="0" smtClean="0"/>
              <a:t>: </a:t>
            </a:r>
            <a:r>
              <a:rPr lang="ru-RU" sz="2400" dirty="0" err="1" smtClean="0"/>
              <a:t>Вт-вироблені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, П- </a:t>
            </a:r>
            <a:r>
              <a:rPr lang="ru-RU" sz="2400" dirty="0" err="1" smtClean="0"/>
              <a:t>витрати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К-затрати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капіталу</a:t>
            </a:r>
            <a:r>
              <a:rPr lang="ru-RU" sz="2400" dirty="0" smtClean="0"/>
              <a:t>, Е- </a:t>
            </a:r>
            <a:r>
              <a:rPr lang="ru-RU" sz="2400" dirty="0" err="1" smtClean="0"/>
              <a:t>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Тх-вартість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технологічних</a:t>
            </a:r>
            <a:r>
              <a:rPr lang="ru-RU" sz="2400" dirty="0" smtClean="0"/>
              <a:t> затрат, М- </a:t>
            </a:r>
            <a:r>
              <a:rPr lang="ru-RU" sz="2400" dirty="0" err="1" smtClean="0"/>
              <a:t>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3214710" cy="1595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Інколи</a:t>
            </a:r>
            <a:r>
              <a:rPr lang="ru-RU" dirty="0" smtClean="0"/>
              <a:t>, на </a:t>
            </a:r>
            <a:r>
              <a:rPr lang="ru-RU" dirty="0" smtClean="0"/>
              <a:t>малому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smtClean="0"/>
              <a:t>як альтернативу </a:t>
            </a:r>
            <a:r>
              <a:rPr lang="ru-RU" dirty="0" err="1" smtClean="0"/>
              <a:t>плануванню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en-US" dirty="0" smtClean="0"/>
              <a:t> </a:t>
            </a:r>
            <a:r>
              <a:rPr lang="en-US" b="1" dirty="0" smtClean="0"/>
              <a:t>«</a:t>
            </a:r>
            <a:r>
              <a:rPr lang="ru-RU" b="1" dirty="0" err="1" smtClean="0"/>
              <a:t>підприємницьке</a:t>
            </a:r>
            <a:r>
              <a:rPr lang="ru-RU" b="1" dirty="0" smtClean="0"/>
              <a:t> </a:t>
            </a:r>
            <a:r>
              <a:rPr lang="ru-RU" b="1" dirty="0" err="1" smtClean="0"/>
              <a:t>чуття</a:t>
            </a:r>
            <a:r>
              <a:rPr lang="en-US" b="1" dirty="0" smtClean="0"/>
              <a:t>»</a:t>
            </a:r>
            <a:r>
              <a:rPr lang="en-US" dirty="0" smtClean="0"/>
              <a:t>.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опираються</a:t>
            </a:r>
            <a:r>
              <a:rPr lang="ru-RU" dirty="0" smtClean="0"/>
              <a:t> на </a:t>
            </a:r>
            <a:r>
              <a:rPr lang="ru-RU" dirty="0" err="1" smtClean="0"/>
              <a:t>інтуїцію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виробничо-господарським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ухвалення</a:t>
            </a:r>
            <a:r>
              <a:rPr lang="ru-RU" dirty="0" smtClean="0"/>
              <a:t> правильного </a:t>
            </a:r>
            <a:r>
              <a:rPr lang="ru-RU" dirty="0" err="1" smtClean="0"/>
              <a:t>рішення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нераціональних</a:t>
            </a:r>
            <a:r>
              <a:rPr lang="ru-RU" dirty="0" smtClean="0"/>
              <a:t> процедур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нижча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за </a:t>
            </a:r>
            <a:r>
              <a:rPr lang="ru-RU" dirty="0" err="1" smtClean="0"/>
              <a:t>раціонально</a:t>
            </a:r>
            <a:r>
              <a:rPr lang="ru-RU" dirty="0" smtClean="0"/>
              <a:t> </a:t>
            </a:r>
            <a:r>
              <a:rPr lang="ru-RU" dirty="0" err="1" smtClean="0"/>
              <a:t>обґрунтованої</a:t>
            </a:r>
            <a:r>
              <a:rPr lang="ru-RU" dirty="0" smtClean="0"/>
              <a:t>, </a:t>
            </a:r>
            <a:r>
              <a:rPr lang="ru-RU" dirty="0" err="1" smtClean="0"/>
              <a:t>планомірної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Тому </a:t>
            </a:r>
            <a:r>
              <a:rPr lang="ru-RU" dirty="0" err="1" smtClean="0"/>
              <a:t>імпровізацію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інтуїцію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доповнення</a:t>
            </a:r>
            <a:r>
              <a:rPr lang="ru-RU" dirty="0" smtClean="0"/>
              <a:t> до </a:t>
            </a:r>
            <a:r>
              <a:rPr lang="ru-RU" dirty="0" err="1" smtClean="0"/>
              <a:t>планування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але</a:t>
            </a:r>
            <a:r>
              <a:rPr lang="ru-RU" dirty="0" smtClean="0"/>
              <a:t> не як </a:t>
            </a:r>
            <a:r>
              <a:rPr lang="ru-RU" dirty="0" err="1" smtClean="0"/>
              <a:t>повноцінну</a:t>
            </a:r>
            <a:r>
              <a:rPr lang="ru-RU" dirty="0" smtClean="0"/>
              <a:t> альтернативу.</a:t>
            </a:r>
          </a:p>
          <a:p>
            <a:endParaRPr lang="ru-RU" dirty="0"/>
          </a:p>
        </p:txBody>
      </p:sp>
      <p:pic>
        <p:nvPicPr>
          <p:cNvPr id="4" name="Рисунок 3" descr="16478230ee85c8084c6ae142c71e33f2ebe3496ab22852c2d65c651fef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5000636"/>
            <a:ext cx="2700313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5716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Для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результативності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малого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en-US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сегментованих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_2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7" y="2643182"/>
            <a:ext cx="6046253" cy="39122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71500" y="785812"/>
            <a:ext cx="8229600" cy="48577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Системам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малих</a:t>
            </a:r>
            <a:r>
              <a:rPr lang="ru-RU" b="1" dirty="0" smtClean="0"/>
              <a:t> </a:t>
            </a:r>
            <a:r>
              <a:rPr lang="en-US" b="1" dirty="0" smtClean="0"/>
              <a:t>       </a:t>
            </a:r>
            <a:r>
              <a:rPr lang="ru-RU" b="1" dirty="0" err="1" smtClean="0"/>
              <a:t>підприємств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характерні</a:t>
            </a:r>
            <a:r>
              <a:rPr lang="en-US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гнучка</a:t>
            </a:r>
            <a:r>
              <a:rPr lang="ru-RU" dirty="0" smtClean="0"/>
              <a:t> </a:t>
            </a:r>
            <a:r>
              <a:rPr lang="ru-RU" dirty="0" err="1" smtClean="0"/>
              <a:t>організаційна</a:t>
            </a:r>
            <a:r>
              <a:rPr lang="en-US" dirty="0" smtClean="0"/>
              <a:t> </a:t>
            </a:r>
            <a:r>
              <a:rPr lang="ru-RU" dirty="0" smtClean="0"/>
              <a:t>структура,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тимчасове</a:t>
            </a:r>
            <a:r>
              <a:rPr lang="ru-RU" dirty="0" smtClean="0"/>
              <a:t>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за </a:t>
            </a:r>
            <a:r>
              <a:rPr lang="ru-RU" dirty="0" err="1" smtClean="0"/>
              <a:t>виконавцями</a:t>
            </a:r>
            <a:r>
              <a:rPr lang="ru-RU" dirty="0" smtClean="0"/>
              <a:t>,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горизонтальних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мінімальне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формальних</a:t>
            </a:r>
            <a:r>
              <a:rPr lang="ru-RU" dirty="0" smtClean="0"/>
              <a:t> правил </a:t>
            </a:r>
            <a:r>
              <a:rPr lang="ru-RU" dirty="0" err="1" smtClean="0"/>
              <a:t>і</a:t>
            </a:r>
            <a:r>
              <a:rPr lang="ru-RU" dirty="0" smtClean="0"/>
              <a:t> процедур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групова</a:t>
            </a:r>
            <a:r>
              <a:rPr lang="ru-RU" dirty="0" smtClean="0"/>
              <a:t> </a:t>
            </a:r>
            <a:r>
              <a:rPr lang="ru-RU" dirty="0" err="1" smtClean="0"/>
              <a:t>динаміка</a:t>
            </a:r>
            <a:r>
              <a:rPr lang="ru-RU" dirty="0" smtClean="0"/>
              <a:t>, самоконтроль </a:t>
            </a:r>
            <a:r>
              <a:rPr lang="ru-RU" dirty="0" err="1" smtClean="0"/>
              <a:t>і</a:t>
            </a:r>
            <a:r>
              <a:rPr lang="ru-RU" dirty="0" smtClean="0"/>
              <a:t> контроль </a:t>
            </a:r>
            <a:r>
              <a:rPr lang="ru-RU" dirty="0" err="1" smtClean="0"/>
              <a:t>з</a:t>
            </a:r>
            <a:r>
              <a:rPr lang="ru-RU" dirty="0" smtClean="0"/>
              <a:t> боку</a:t>
            </a:r>
            <a:r>
              <a:rPr lang="en-US" dirty="0" smtClean="0"/>
              <a:t> </a:t>
            </a:r>
            <a:r>
              <a:rPr lang="ru-RU" dirty="0" err="1" smtClean="0"/>
              <a:t>колег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Для </a:t>
            </a:r>
            <a:r>
              <a:rPr lang="ru-RU" b="1" dirty="0" err="1" smtClean="0"/>
              <a:t>ефективного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dirty="0" err="1" smtClean="0"/>
              <a:t>малим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самозбереження</a:t>
            </a:r>
            <a:r>
              <a:rPr lang="ru-RU" dirty="0" smtClean="0"/>
              <a:t>,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en-US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довгі</a:t>
            </a:r>
            <a:r>
              <a:rPr lang="ru-RU" dirty="0" smtClean="0"/>
              <a:t> роки, не </a:t>
            </a:r>
            <a:r>
              <a:rPr lang="ru-RU" dirty="0" err="1" smtClean="0"/>
              <a:t>боячись</a:t>
            </a:r>
            <a:r>
              <a:rPr lang="ru-RU" dirty="0" smtClean="0"/>
              <a:t> </a:t>
            </a:r>
            <a:r>
              <a:rPr lang="en-US" dirty="0" smtClean="0"/>
              <a:t>«</a:t>
            </a:r>
            <a:r>
              <a:rPr lang="ru-RU" dirty="0" smtClean="0"/>
              <a:t>морального </a:t>
            </a:r>
            <a:r>
              <a:rPr lang="ru-RU" dirty="0" err="1" smtClean="0"/>
              <a:t>зношування</a:t>
            </a:r>
            <a:r>
              <a:rPr lang="en-US" dirty="0" smtClean="0"/>
              <a:t>»,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банкрутства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071942"/>
            <a:ext cx="3643338" cy="241431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494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Презентація з теми: Малий бізнес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теми: Малий бізнес</dc:title>
  <dc:creator>COMP</dc:creator>
  <cp:lastModifiedBy>COMP</cp:lastModifiedBy>
  <cp:revision>1</cp:revision>
  <dcterms:created xsi:type="dcterms:W3CDTF">2021-11-10T08:46:46Z</dcterms:created>
  <dcterms:modified xsi:type="dcterms:W3CDTF">2021-11-10T09:54:07Z</dcterms:modified>
</cp:coreProperties>
</file>