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drawingml.chart+xml" PartName="/ppt/charts/chart2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drawingml.chart+xml" PartName="/ppt/charts/chart3.xml"/>
  <Override ContentType="application/vnd.ms-office.chartstyle+xml" PartName="/ppt/charts/style3.xml"/>
  <Override ContentType="application/vnd.ms-office.chartcolorstyle+xml" PartName="/ppt/charts/colors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57" r:id="rId4"/>
    <p:sldId id="263" r:id="rId5"/>
    <p:sldId id="268" r:id="rId6"/>
    <p:sldId id="271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D5F"/>
    <a:srgbClr val="AAF8B3"/>
    <a:srgbClr val="AFD498"/>
    <a:srgbClr val="5F8C6E"/>
    <a:srgbClr val="5FAF50"/>
    <a:srgbClr val="74B75A"/>
    <a:srgbClr val="DDECD9"/>
    <a:srgbClr val="AAC864"/>
    <a:srgbClr val="88B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1.xml" Type="http://schemas.microsoft.com/office/2011/relationships/chartColorStyle"/><Relationship Id="rId1" Target="style1.xml" Type="http://schemas.microsoft.com/office/2011/relationships/chartStyle"/></Relationships>
</file>

<file path=ppt/charts/_rels/chart2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2.xml" Type="http://schemas.microsoft.com/office/2011/relationships/chartColorStyle"/><Relationship Id="rId1" Target="style2.xml" Type="http://schemas.microsoft.com/office/2011/relationships/chartStyle"/></Relationships>
</file>

<file path=ppt/charts/_rels/chart3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3.xml" Type="http://schemas.microsoft.com/office/2011/relationships/chartColorStyle"/><Relationship Id="rId1" Target="style3.xml" Type="http://schemas.microsoft.com/office/2011/relationships/chartStyl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10236220472441"/>
          <c:y val="4.4355705536807899E-2"/>
          <c:w val="0.52268883056284632"/>
          <c:h val="0.9344157864810660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071-46F4-B24A-3DDCA12205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071-46F4-B24A-3DDCA12205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071-46F4-B24A-3DDCA12205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071-46F4-B24A-3DDCA12205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071-46F4-B24A-3DDCA122057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071-46F4-B24A-3DDCA122057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071-46F4-B24A-3DDCA12205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Nissan</c:v>
                </c:pt>
                <c:pt idx="1">
                  <c:v>Tesla</c:v>
                </c:pt>
                <c:pt idx="2">
                  <c:v>Chevrolet</c:v>
                </c:pt>
                <c:pt idx="3">
                  <c:v>Renault</c:v>
                </c:pt>
                <c:pt idx="4">
                  <c:v>Audi</c:v>
                </c:pt>
                <c:pt idx="5">
                  <c:v>Volkswagen</c:v>
                </c:pt>
                <c:pt idx="6">
                  <c:v>Інші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100.8</c:v>
                </c:pt>
                <c:pt idx="1">
                  <c:v>69.84</c:v>
                </c:pt>
                <c:pt idx="2">
                  <c:v>55.08</c:v>
                </c:pt>
                <c:pt idx="3">
                  <c:v>23.4</c:v>
                </c:pt>
                <c:pt idx="4">
                  <c:v>13.32</c:v>
                </c:pt>
                <c:pt idx="5">
                  <c:v>13.32</c:v>
                </c:pt>
                <c:pt idx="6">
                  <c:v>84.24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071-46F4-B24A-3DDCA122057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653793476705497"/>
          <c:y val="0.14586999326772709"/>
          <c:w val="0.19434227292239972"/>
          <c:h val="0.745783043536068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50663216009466E-2"/>
          <c:y val="8.0586073322618926E-2"/>
          <c:w val="0.94564191589137281"/>
          <c:h val="0.789288437266696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fld id="{F1FD99AF-44E6-4F53-9E53-64B3BA19F544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22F-43CB-A971-8D593D250B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NISSAN</c:v>
                </c:pt>
                <c:pt idx="1">
                  <c:v>TESLA</c:v>
                </c:pt>
                <c:pt idx="2">
                  <c:v>CHEVROLET</c:v>
                </c:pt>
                <c:pt idx="3">
                  <c:v>RENAULT</c:v>
                </c:pt>
                <c:pt idx="4">
                  <c:v>AUDI</c:v>
                </c:pt>
                <c:pt idx="5">
                  <c:v>VOLRSWAGEN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1162</c:v>
                </c:pt>
                <c:pt idx="1">
                  <c:v>904</c:v>
                </c:pt>
                <c:pt idx="2">
                  <c:v>181</c:v>
                </c:pt>
                <c:pt idx="3">
                  <c:v>137</c:v>
                </c:pt>
                <c:pt idx="4">
                  <c:v>69</c:v>
                </c:pt>
                <c:pt idx="5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2F-43CB-A971-8D593D250B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NISSAN</c:v>
                </c:pt>
                <c:pt idx="1">
                  <c:v>TESLA</c:v>
                </c:pt>
                <c:pt idx="2">
                  <c:v>CHEVROLET</c:v>
                </c:pt>
                <c:pt idx="3">
                  <c:v>RENAULT</c:v>
                </c:pt>
                <c:pt idx="4">
                  <c:v>AUDI</c:v>
                </c:pt>
                <c:pt idx="5">
                  <c:v>VOLRSWAGEN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994</c:v>
                </c:pt>
                <c:pt idx="1">
                  <c:v>688</c:v>
                </c:pt>
                <c:pt idx="2">
                  <c:v>542</c:v>
                </c:pt>
                <c:pt idx="3">
                  <c:v>231</c:v>
                </c:pt>
                <c:pt idx="4">
                  <c:v>132</c:v>
                </c:pt>
                <c:pt idx="5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2F-43CB-A971-8D593D250B6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% росту до попереднього року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NISSAN</c:v>
                </c:pt>
                <c:pt idx="1">
                  <c:v>TESLA</c:v>
                </c:pt>
                <c:pt idx="2">
                  <c:v>CHEVROLET</c:v>
                </c:pt>
                <c:pt idx="3">
                  <c:v>RENAULT</c:v>
                </c:pt>
                <c:pt idx="4">
                  <c:v>AUDI</c:v>
                </c:pt>
                <c:pt idx="5">
                  <c:v>VOLRSWAGEN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-14</c:v>
                </c:pt>
                <c:pt idx="1">
                  <c:v>-24</c:v>
                </c:pt>
                <c:pt idx="2">
                  <c:v>199</c:v>
                </c:pt>
                <c:pt idx="3">
                  <c:v>69</c:v>
                </c:pt>
                <c:pt idx="4">
                  <c:v>91</c:v>
                </c:pt>
                <c:pt idx="5">
                  <c:v>-19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2F-43CB-A971-8D593D250B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20039480"/>
        <c:axId val="520037184"/>
      </c:barChart>
      <c:catAx>
        <c:axId val="520039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0037184"/>
        <c:crosses val="autoZero"/>
        <c:auto val="1"/>
        <c:lblAlgn val="ctr"/>
        <c:lblOffset val="100"/>
        <c:noMultiLvlLbl val="0"/>
      </c:catAx>
      <c:valAx>
        <c:axId val="520037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0039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291804030580195"/>
          <c:y val="0.93286900378852733"/>
          <c:w val="0.49877578804814343"/>
          <c:h val="6.4620073698541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7506729727852"/>
          <c:y val="9.595560856011974E-2"/>
          <c:w val="0.82150462962962967"/>
          <c:h val="0.73790000004108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Кількість, од.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>
                    <a:shade val="76000"/>
                  </a:schemeClr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Лист1!$A$2:$A$19</c:f>
              <c:strCache>
                <c:ptCount val="18"/>
                <c:pt idx="0">
                  <c:v>2017 1кв.</c:v>
                </c:pt>
                <c:pt idx="1">
                  <c:v>2 кв.</c:v>
                </c:pt>
                <c:pt idx="2">
                  <c:v>3 кв.</c:v>
                </c:pt>
                <c:pt idx="3">
                  <c:v>4 кв.</c:v>
                </c:pt>
                <c:pt idx="4">
                  <c:v>2018 1кв.</c:v>
                </c:pt>
                <c:pt idx="5">
                  <c:v>2 кв.</c:v>
                </c:pt>
                <c:pt idx="6">
                  <c:v>3 кв.</c:v>
                </c:pt>
                <c:pt idx="7">
                  <c:v>4 кв.</c:v>
                </c:pt>
                <c:pt idx="8">
                  <c:v>2019 1 кв.</c:v>
                </c:pt>
                <c:pt idx="9">
                  <c:v>2 кв.</c:v>
                </c:pt>
                <c:pt idx="10">
                  <c:v>3 кв.</c:v>
                </c:pt>
                <c:pt idx="11">
                  <c:v>4 кв.</c:v>
                </c:pt>
                <c:pt idx="12">
                  <c:v>2020 1 кв.</c:v>
                </c:pt>
                <c:pt idx="13">
                  <c:v>2 кв.</c:v>
                </c:pt>
                <c:pt idx="14">
                  <c:v>3 кв.</c:v>
                </c:pt>
                <c:pt idx="15">
                  <c:v>4 кв.</c:v>
                </c:pt>
                <c:pt idx="16">
                  <c:v>2021 1 кв.</c:v>
                </c:pt>
                <c:pt idx="17">
                  <c:v>2 кв.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729</c:v>
                </c:pt>
                <c:pt idx="1">
                  <c:v>913</c:v>
                </c:pt>
                <c:pt idx="2">
                  <c:v>782</c:v>
                </c:pt>
                <c:pt idx="3">
                  <c:v>779</c:v>
                </c:pt>
                <c:pt idx="4">
                  <c:v>822</c:v>
                </c:pt>
                <c:pt idx="5">
                  <c:v>1240</c:v>
                </c:pt>
                <c:pt idx="6">
                  <c:v>1733</c:v>
                </c:pt>
                <c:pt idx="7">
                  <c:v>1750</c:v>
                </c:pt>
                <c:pt idx="8">
                  <c:v>1286</c:v>
                </c:pt>
                <c:pt idx="9">
                  <c:v>1705</c:v>
                </c:pt>
                <c:pt idx="10">
                  <c:v>2140</c:v>
                </c:pt>
                <c:pt idx="11">
                  <c:v>2050</c:v>
                </c:pt>
                <c:pt idx="12">
                  <c:v>1605</c:v>
                </c:pt>
                <c:pt idx="13">
                  <c:v>1764</c:v>
                </c:pt>
                <c:pt idx="14">
                  <c:v>2061</c:v>
                </c:pt>
                <c:pt idx="15">
                  <c:v>1756</c:v>
                </c:pt>
                <c:pt idx="16">
                  <c:v>1659</c:v>
                </c:pt>
                <c:pt idx="17">
                  <c:v>1891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91-44B2-BD8B-6DC92EF772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82631688"/>
        <c:axId val="38263595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 росту до попереднього року</c:v>
                </c:pt>
              </c:strCache>
            </c:strRef>
          </c:tx>
          <c:spPr>
            <a:ln w="34925" cap="rnd">
              <a:solidFill>
                <a:schemeClr val="accent1">
                  <a:tint val="77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bg1"/>
              </a:solidFill>
              <a:ln w="12700">
                <a:solidFill>
                  <a:srgbClr val="0070C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2017 1кв.</c:v>
                </c:pt>
                <c:pt idx="1">
                  <c:v>2 кв.</c:v>
                </c:pt>
                <c:pt idx="2">
                  <c:v>3 кв.</c:v>
                </c:pt>
                <c:pt idx="3">
                  <c:v>4 кв.</c:v>
                </c:pt>
                <c:pt idx="4">
                  <c:v>2018 1кв.</c:v>
                </c:pt>
                <c:pt idx="5">
                  <c:v>2 кв.</c:v>
                </c:pt>
                <c:pt idx="6">
                  <c:v>3 кв.</c:v>
                </c:pt>
                <c:pt idx="7">
                  <c:v>4 кв.</c:v>
                </c:pt>
                <c:pt idx="8">
                  <c:v>2019 1 кв.</c:v>
                </c:pt>
                <c:pt idx="9">
                  <c:v>2 кв.</c:v>
                </c:pt>
                <c:pt idx="10">
                  <c:v>3 кв.</c:v>
                </c:pt>
                <c:pt idx="11">
                  <c:v>4 кв.</c:v>
                </c:pt>
                <c:pt idx="12">
                  <c:v>2020 1 кв.</c:v>
                </c:pt>
                <c:pt idx="13">
                  <c:v>2 кв.</c:v>
                </c:pt>
                <c:pt idx="14">
                  <c:v>3 кв.</c:v>
                </c:pt>
                <c:pt idx="15">
                  <c:v>4 кв.</c:v>
                </c:pt>
                <c:pt idx="16">
                  <c:v>2021 1 кв.</c:v>
                </c:pt>
                <c:pt idx="17">
                  <c:v>2 кв.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2</c:v>
                </c:pt>
                <c:pt idx="1">
                  <c:v>25</c:v>
                </c:pt>
                <c:pt idx="2">
                  <c:v>-14</c:v>
                </c:pt>
                <c:pt idx="3">
                  <c:v>0</c:v>
                </c:pt>
                <c:pt idx="4">
                  <c:v>6</c:v>
                </c:pt>
                <c:pt idx="5">
                  <c:v>51</c:v>
                </c:pt>
                <c:pt idx="6">
                  <c:v>40</c:v>
                </c:pt>
                <c:pt idx="7">
                  <c:v>1</c:v>
                </c:pt>
                <c:pt idx="8">
                  <c:v>-27</c:v>
                </c:pt>
                <c:pt idx="9">
                  <c:v>33</c:v>
                </c:pt>
                <c:pt idx="10">
                  <c:v>26</c:v>
                </c:pt>
                <c:pt idx="11">
                  <c:v>-4</c:v>
                </c:pt>
                <c:pt idx="12">
                  <c:v>-22</c:v>
                </c:pt>
                <c:pt idx="13">
                  <c:v>10</c:v>
                </c:pt>
                <c:pt idx="14">
                  <c:v>17</c:v>
                </c:pt>
                <c:pt idx="15">
                  <c:v>-15</c:v>
                </c:pt>
                <c:pt idx="16">
                  <c:v>-6</c:v>
                </c:pt>
                <c:pt idx="17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91-44B2-BD8B-6DC92EF77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631688"/>
        <c:axId val="382635952"/>
      </c:lineChart>
      <c:catAx>
        <c:axId val="382631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2635952"/>
        <c:crosses val="autoZero"/>
        <c:auto val="1"/>
        <c:lblAlgn val="ctr"/>
        <c:lblOffset val="100"/>
        <c:noMultiLvlLbl val="0"/>
      </c:catAx>
      <c:valAx>
        <c:axId val="38263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2000">
                    <a:solidFill>
                      <a:schemeClr val="tx1"/>
                    </a:solidFill>
                  </a:rPr>
                  <a:t>Кількість авто з електричним приводом, од.</a:t>
                </a:r>
              </a:p>
              <a:p>
                <a:pPr>
                  <a:defRPr sz="2000">
                    <a:solidFill>
                      <a:schemeClr val="tx1"/>
                    </a:solidFill>
                  </a:defRPr>
                </a:pPr>
                <a:endParaRPr lang="ru-RU" sz="20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7323340455988656E-2"/>
              <c:y val="4.68966449730581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263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6850408015649856"/>
          <c:y val="0.8529642356515319"/>
          <c:w val="0.72459234608985024"/>
          <c:h val="0.11442755230960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C11E1-974F-41CF-BB77-A7874EDD8BD9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0CDE2-B943-4A25-BAC4-21016DA7A4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7610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CDE2-B943-4A25-BAC4-21016DA7A403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893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2229721"/>
      </p:ext>
    </p:extLst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7139892"/>
      </p:ext>
    </p:extLst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2166589"/>
      </p:ext>
    </p:extLst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7794912"/>
      </p:ext>
    </p:extLst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4026662"/>
      </p:ext>
    </p:extLst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4168890"/>
      </p:ext>
    </p:extLst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9915843"/>
      </p:ext>
    </p:extLst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0460342"/>
      </p:ext>
    </p:extLst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5238746"/>
      </p:ext>
    </p:extLst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166737"/>
      </p:ext>
    </p:extLst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0031978"/>
      </p:ext>
    </p:extLst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6FD5D-C8F7-4514-8114-194DAD64243F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2FC4-2973-48B8-9319-D1F979FD79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384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0755" y="2833917"/>
            <a:ext cx="8878692" cy="121616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ЕЛЕКТРОМОБІЛІВ В УКРАЇНІ ЯК ЗАГАЛЬНОСВІТОВА ТЕНДЕНЦІЯ</a:t>
            </a:r>
            <a:endParaRPr lang="uk-UA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80755" y="4665124"/>
            <a:ext cx="8523890" cy="1938312"/>
          </a:xfrm>
          <a:solidFill>
            <a:srgbClr val="AAF8B3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Підготував студент 21 ПУ                                        </a:t>
            </a:r>
            <a:r>
              <a:rPr lang="uk-UA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Мальчев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Б.Р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керівник: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оц. кафедри підприємництва,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 та біржової діяльності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Тебенко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  <a:endParaRPr lang="uk-UA" sz="2200" dirty="0"/>
          </a:p>
        </p:txBody>
      </p:sp>
      <p:pic>
        <p:nvPicPr>
          <p:cNvPr id="7" name="Picture 6" descr="Электромобиль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34" y="1100610"/>
            <a:ext cx="4154871" cy="200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Электромобиль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375" y="584847"/>
            <a:ext cx="4181326" cy="234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49010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3069" y="480142"/>
            <a:ext cx="9128234" cy="92617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74B7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ЄЛЕКТРОМОБІЛЬ – ЦЕ МАЙБУТНЕ!</a:t>
            </a:r>
            <a:endParaRPr lang="uk-UA" sz="3200" b="1" dirty="0">
              <a:solidFill>
                <a:srgbClr val="74B75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444" y="1147161"/>
            <a:ext cx="8269281" cy="4885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8" name="TextBox 7"/>
          <p:cNvSpPr txBox="1"/>
          <p:nvPr/>
        </p:nvSpPr>
        <p:spPr>
          <a:xfrm>
            <a:off x="972285" y="6107290"/>
            <a:ext cx="1097741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котирувань акцій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році, порівняно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кінцем 2019 року</a:t>
            </a:r>
            <a:endParaRPr lang="uk-UA" sz="2400" dirty="0"/>
          </a:p>
        </p:txBody>
      </p:sp>
      <p:pic>
        <p:nvPicPr>
          <p:cNvPr id="5" name="Picture 6" descr="Электромобиль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9311" y="379435"/>
            <a:ext cx="2339734" cy="112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16077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5"/>
          <a:stretch/>
        </p:blipFill>
        <p:spPr>
          <a:xfrm>
            <a:off x="2426336" y="1084639"/>
            <a:ext cx="8961668" cy="4721171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99087" y="253642"/>
            <a:ext cx="10184602" cy="1083825"/>
          </a:xfrm>
        </p:spPr>
        <p:txBody>
          <a:bodyPr>
            <a:normAutofit/>
          </a:bodyPr>
          <a:lstStyle/>
          <a:p>
            <a:pPr algn="ctr"/>
            <a:r>
              <a:rPr b="1" dirty="0" lang="ru-RU" smtClean="0" sz="32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РИНОК </a:t>
            </a:r>
            <a:r>
              <a:rPr b="1" dirty="0" lang="ru-RU" smtClean="0" sz="32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РОЗШИРЮ</a:t>
            </a:r>
            <a:r>
              <a:rPr b="1" dirty="0" lang="uk-UA" smtClean="0" sz="32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Є</a:t>
            </a:r>
            <a:r>
              <a:rPr b="1" dirty="0" lang="ru-RU" smtClean="0" sz="32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ТЬСЯ</a:t>
            </a:r>
            <a:r>
              <a:rPr b="1" dirty="0" lang="ru-RU" smtClean="0" sz="32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!</a:t>
            </a:r>
            <a:endParaRPr b="1" dirty="0" lang="uk-UA" sz="3200">
              <a:solidFill>
                <a:srgbClr val="0070C0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5118" y="5805810"/>
            <a:ext cx="10910457" cy="830997"/>
          </a:xfrm>
          <a:prstGeom prst="rect">
            <a:avLst/>
          </a:prstGeom>
          <a:noFill/>
        </p:spPr>
        <p:txBody>
          <a:bodyPr anchor="ctr" rtlCol="0" wrap="square">
            <a:spAutoFit/>
          </a:bodyPr>
          <a:lstStyle/>
          <a:p>
            <a:pPr algn="ctr"/>
            <a:r>
              <a:rPr b="1" dirty="0" lang="uk-UA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Кількість моделей електромобілів доступних до покупки споживачам у США, в 2008-2018-му році</a:t>
            </a:r>
            <a:endParaRPr dirty="0" lang="uk-UA" sz="2400"/>
          </a:p>
        </p:txBody>
      </p:sp>
      <p:pic>
        <p:nvPicPr>
          <p:cNvPr descr="В Украине начали продавать очень дешевый электромобиль за 80 тысяч гривен:  фото / Авто / Судебно-юридическая газета" id="5" name="Picture 6"/>
          <p:cNvPicPr>
            <a:picLocks noChangeArrowheads="1"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" r="139"/>
          <a:stretch/>
        </p:blipFill>
        <p:spPr bwMode="auto">
          <a:xfrm>
            <a:off x="289681" y="3237186"/>
            <a:ext cx="1988193" cy="1460938"/>
          </a:xfrm>
          <a:prstGeom prst="flowChartAlternateProcess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521219"/>
      </p:ext>
    </p:extLst>
  </p:cSld>
  <p:clrMapOvr>
    <a:masterClrMapping/>
  </p:clrMapOvr>
  <p:transition>
    <p:cover/>
  </p:transition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70229249"/>
              </p:ext>
            </p:extLst>
          </p:nvPr>
        </p:nvGraphicFramePr>
        <p:xfrm>
          <a:off x="823189" y="1198180"/>
          <a:ext cx="10738190" cy="450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364827" y="305331"/>
            <a:ext cx="6871892" cy="76672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РИНКУ В УКРАЇНІ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7055" y="5759101"/>
            <a:ext cx="1091045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Топ-6 марок авто за кількістю реєстрацій автомобілів з електричним приводом в Україні, за 6 місяців 2021-го року</a:t>
            </a:r>
            <a:endParaRPr lang="uk-UA" sz="2400" dirty="0"/>
          </a:p>
        </p:txBody>
      </p:sp>
      <p:pic>
        <p:nvPicPr>
          <p:cNvPr id="5" name="Picture 8" descr="Электромобиль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566" y="2921876"/>
            <a:ext cx="2002569" cy="11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60481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63703585"/>
              </p:ext>
            </p:extLst>
          </p:nvPr>
        </p:nvGraphicFramePr>
        <p:xfrm>
          <a:off x="872359" y="754320"/>
          <a:ext cx="11014841" cy="5057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806262" y="275469"/>
            <a:ext cx="7010477" cy="6704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ЦИФРИ ТА ДИНАМІКА РИНКУ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1823" y="5903509"/>
            <a:ext cx="893387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кількості реєстрацій автомобілів з електричним приводом Топ-6 марок в Україні</a:t>
            </a:r>
            <a:endParaRPr lang="uk-UA" sz="2400" dirty="0"/>
          </a:p>
        </p:txBody>
      </p:sp>
      <p:pic>
        <p:nvPicPr>
          <p:cNvPr id="5" name="Picture 24" descr="Электромобиль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810" y="1676604"/>
            <a:ext cx="3338739" cy="222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016433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6">
                <a:lumMod val="60000"/>
                <a:lumOff val="40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07302" y="294565"/>
            <a:ext cx="6716188" cy="68733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ЦИФРИ ТА ДИНАМІКА РИНКУ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6671" y="5833241"/>
            <a:ext cx="1091045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поквартальної реєстрацій авто з електричним приводом в Україні</a:t>
            </a:r>
            <a:endParaRPr lang="uk-UA" sz="24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70982599"/>
              </p:ext>
            </p:extLst>
          </p:nvPr>
        </p:nvGraphicFramePr>
        <p:xfrm>
          <a:off x="424916" y="1099896"/>
          <a:ext cx="11342212" cy="473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0029075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CD9"/>
            </a:gs>
            <a:gs pos="74000">
              <a:srgbClr val="88BE64"/>
            </a:gs>
            <a:gs pos="83000">
              <a:srgbClr val="74B75A"/>
            </a:gs>
            <a:gs pos="100000">
              <a:srgbClr val="5FAF5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6090" y="1129985"/>
            <a:ext cx="7052406" cy="1325563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5F9D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5400" b="1" dirty="0">
              <a:solidFill>
                <a:srgbClr val="5F9D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656" y="2698259"/>
            <a:ext cx="3138533" cy="3138533"/>
          </a:xfrm>
          <a:prstGeom prst="rect">
            <a:avLst/>
          </a:prstGeom>
        </p:spPr>
      </p:pic>
      <p:pic>
        <p:nvPicPr>
          <p:cNvPr id="3" name="Picture 2" descr="Электромобиль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29" y="3151923"/>
            <a:ext cx="3941972" cy="189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Электромобиль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8209">
            <a:off x="7921705" y="3081464"/>
            <a:ext cx="3563434" cy="237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610746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401</TotalTime>
  <Words>131</Words>
  <Application>Microsoft Office PowerPoint</Application>
  <PresentationFormat>Широкоэкранный</PresentationFormat>
  <Paragraphs>20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РИНОК ЕЛЕКТРОМОБІЛІВ В УКРАЇНІ ЯК ЗАГАЛЬНОСВІТОВА ТЕНДЕНЦІЯ</vt:lpstr>
      <vt:lpstr>ЄЛЕКТРОМОБІЛЬ – ЦЕ МАЙБУТНЕ!</vt:lpstr>
      <vt:lpstr>РИНОК РОЗШИРЮЄТЬСЯ!</vt:lpstr>
      <vt:lpstr>СТРУКТУРА РИНКУ В УКРАЇНІ</vt:lpstr>
      <vt:lpstr>ЦИФРИ ТА ДИНАМІКА РИНКУ</vt:lpstr>
      <vt:lpstr>ЦИФРИ ТА ДИНАМІКА РИНКУ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Країни  Азіатсько-Тихоокеанського регіону як модель становлення туристичної галузі в Україні</dc:title>
  <dc:creator>Мальчев Богдан</dc:creator>
  <cp:lastModifiedBy>hp</cp:lastModifiedBy>
  <cp:revision>31</cp:revision>
  <dcterms:created xsi:type="dcterms:W3CDTF">2020-11-08T16:45:35Z</dcterms:created>
  <dcterms:modified xsi:type="dcterms:W3CDTF">2021-11-08T18:44:04Z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599459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