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66" r:id="rId4"/>
    <p:sldId id="257" r:id="rId5"/>
    <p:sldId id="259" r:id="rId6"/>
    <p:sldId id="260" r:id="rId7"/>
    <p:sldId id="267" r:id="rId8"/>
    <p:sldId id="261" r:id="rId9"/>
    <p:sldId id="262" r:id="rId10"/>
    <p:sldId id="263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C16775-1A65-418D-B244-A66569574D4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33C1CB-3AC5-4AAB-874F-8839D3B6C744}" type="pres">
      <dgm:prSet presAssocID="{70C16775-1A65-418D-B244-A66569574D4A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E1A8407E-D7F8-4CD1-A16C-5DD1DDA8136D}" type="presOf" srcId="{70C16775-1A65-418D-B244-A66569574D4A}" destId="{6C33C1CB-3AC5-4AAB-874F-8839D3B6C744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5E24C1-25C9-4552-BE1D-2117975A1439}" type="doc">
      <dgm:prSet loTypeId="urn:microsoft.com/office/officeart/2005/8/layout/StepDown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A52D88-87D4-4225-91BC-168EC7410A05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Цілі (ринкові, соціальні</a:t>
          </a:r>
          <a:r>
            <a:rPr lang="uk-UA" sz="1700" dirty="0" smtClean="0"/>
            <a:t>)</a:t>
          </a:r>
          <a:endParaRPr lang="ru-RU" sz="1700" dirty="0"/>
        </a:p>
      </dgm:t>
    </dgm:pt>
    <dgm:pt modelId="{FB133896-D295-4A89-98ED-1CE8B341DA00}" type="parTrans" cxnId="{FAB57A77-6F67-4EFD-A2F1-1E7E0A89B2EA}">
      <dgm:prSet/>
      <dgm:spPr/>
      <dgm:t>
        <a:bodyPr/>
        <a:lstStyle/>
        <a:p>
          <a:endParaRPr lang="ru-RU"/>
        </a:p>
      </dgm:t>
    </dgm:pt>
    <dgm:pt modelId="{188B4EEF-E0AC-46B7-8275-16FD80AE66B3}" type="sibTrans" cxnId="{FAB57A77-6F67-4EFD-A2F1-1E7E0A89B2EA}">
      <dgm:prSet/>
      <dgm:spPr/>
      <dgm:t>
        <a:bodyPr/>
        <a:lstStyle/>
        <a:p>
          <a:endParaRPr lang="ru-RU"/>
        </a:p>
      </dgm:t>
    </dgm:pt>
    <dgm:pt modelId="{C5F8CECA-49EA-4842-A99B-19973ED313D5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Стратегії</a:t>
          </a:r>
        </a:p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(оцінка, підготовка, реалізація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7201420-7887-4E50-84DB-F99F61A790AE}" type="parTrans" cxnId="{9E80D615-91E4-4707-97C4-1198D73A814A}">
      <dgm:prSet/>
      <dgm:spPr/>
      <dgm:t>
        <a:bodyPr/>
        <a:lstStyle/>
        <a:p>
          <a:endParaRPr lang="ru-RU"/>
        </a:p>
      </dgm:t>
    </dgm:pt>
    <dgm:pt modelId="{F19434C3-DA51-42D7-90F7-3965AEF9BECD}" type="sibTrans" cxnId="{9E80D615-91E4-4707-97C4-1198D73A814A}">
      <dgm:prSet/>
      <dgm:spPr/>
      <dgm:t>
        <a:bodyPr/>
        <a:lstStyle/>
        <a:p>
          <a:endParaRPr lang="ru-RU"/>
        </a:p>
      </dgm:t>
    </dgm:pt>
    <dgm:pt modelId="{E1E12247-663F-467B-A01B-B55B0DC36043}">
      <dgm:prSet phldrT="[Текст]" custT="1"/>
      <dgm:spPr/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Інноваційна діяльність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B3E81F4-82D0-47A2-BE0B-4AE297CB090E}" type="parTrans" cxnId="{F169B4A7-9125-4904-B728-D61D095B5EE0}">
      <dgm:prSet/>
      <dgm:spPr/>
      <dgm:t>
        <a:bodyPr/>
        <a:lstStyle/>
        <a:p>
          <a:endParaRPr lang="ru-RU"/>
        </a:p>
      </dgm:t>
    </dgm:pt>
    <dgm:pt modelId="{91B01D56-58C2-49B6-A599-3EDEDDCE0324}" type="sibTrans" cxnId="{F169B4A7-9125-4904-B728-D61D095B5EE0}">
      <dgm:prSet/>
      <dgm:spPr/>
      <dgm:t>
        <a:bodyPr/>
        <a:lstStyle/>
        <a:p>
          <a:endParaRPr lang="ru-RU"/>
        </a:p>
      </dgm:t>
    </dgm:pt>
    <dgm:pt modelId="{5100D17E-1310-4802-9555-5A465280230D}" type="pres">
      <dgm:prSet presAssocID="{C75E24C1-25C9-4552-BE1D-2117975A143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3E452E5-E310-4D1B-939C-B4B1E8E8C3B1}" type="pres">
      <dgm:prSet presAssocID="{49A52D88-87D4-4225-91BC-168EC7410A05}" presName="composite" presStyleCnt="0"/>
      <dgm:spPr/>
    </dgm:pt>
    <dgm:pt modelId="{118B3580-AF06-4E22-A0BB-46BFE44FCE51}" type="pres">
      <dgm:prSet presAssocID="{49A52D88-87D4-4225-91BC-168EC7410A05}" presName="bentUpArrow1" presStyleLbl="alignImgPlace1" presStyleIdx="0" presStyleCnt="2"/>
      <dgm:spPr/>
    </dgm:pt>
    <dgm:pt modelId="{96FE6FFB-41B5-4642-9E5A-CF10D1E6E7F8}" type="pres">
      <dgm:prSet presAssocID="{49A52D88-87D4-4225-91BC-168EC7410A05}" presName="ParentText" presStyleLbl="node1" presStyleIdx="0" presStyleCnt="3" custScaleX="1844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8C54F-7D29-40E6-B10A-A4A31A38816B}" type="pres">
      <dgm:prSet presAssocID="{49A52D88-87D4-4225-91BC-168EC7410A0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A1AAC-BDBA-41B6-BD76-E91CF762BBFA}" type="pres">
      <dgm:prSet presAssocID="{188B4EEF-E0AC-46B7-8275-16FD80AE66B3}" presName="sibTrans" presStyleCnt="0"/>
      <dgm:spPr/>
    </dgm:pt>
    <dgm:pt modelId="{0BCFED0B-87F3-46A8-82F0-D98218C04B6B}" type="pres">
      <dgm:prSet presAssocID="{C5F8CECA-49EA-4842-A99B-19973ED313D5}" presName="composite" presStyleCnt="0"/>
      <dgm:spPr/>
    </dgm:pt>
    <dgm:pt modelId="{F49BD474-57DE-4996-A308-17B872366DE6}" type="pres">
      <dgm:prSet presAssocID="{C5F8CECA-49EA-4842-A99B-19973ED313D5}" presName="bentUpArrow1" presStyleLbl="alignImgPlace1" presStyleIdx="1" presStyleCnt="2"/>
      <dgm:spPr/>
    </dgm:pt>
    <dgm:pt modelId="{18ACDE25-DE28-4E1C-849B-99B8E94D9BC1}" type="pres">
      <dgm:prSet presAssocID="{C5F8CECA-49EA-4842-A99B-19973ED313D5}" presName="ParentText" presStyleLbl="node1" presStyleIdx="1" presStyleCnt="3" custScaleX="186436" custScaleY="92311" custLinFactNeighborX="-6496" custLinFactNeighborY="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B9AB1-88D9-4695-AE07-654065A0E7D8}" type="pres">
      <dgm:prSet presAssocID="{C5F8CECA-49EA-4842-A99B-19973ED313D5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E3C22-7CD5-4AF3-97BF-D03D15BF352D}" type="pres">
      <dgm:prSet presAssocID="{F19434C3-DA51-42D7-90F7-3965AEF9BECD}" presName="sibTrans" presStyleCnt="0"/>
      <dgm:spPr/>
    </dgm:pt>
    <dgm:pt modelId="{28049D0D-ADF4-4E91-B406-63092F42C90A}" type="pres">
      <dgm:prSet presAssocID="{E1E12247-663F-467B-A01B-B55B0DC36043}" presName="composite" presStyleCnt="0"/>
      <dgm:spPr/>
    </dgm:pt>
    <dgm:pt modelId="{8AF9EB24-1594-452B-B923-C09D96E4DFB2}" type="pres">
      <dgm:prSet presAssocID="{E1E12247-663F-467B-A01B-B55B0DC36043}" presName="ParentText" presStyleLbl="node1" presStyleIdx="2" presStyleCnt="3" custScaleX="187160" custScaleY="118682" custLinFactNeighborX="-1285" custLinFactNeighborY="194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4C7453-24C7-444B-A095-DB85BDCD7967}" type="presOf" srcId="{E1E12247-663F-467B-A01B-B55B0DC36043}" destId="{8AF9EB24-1594-452B-B923-C09D96E4DFB2}" srcOrd="0" destOrd="0" presId="urn:microsoft.com/office/officeart/2005/8/layout/StepDownProcess"/>
    <dgm:cxn modelId="{9E80D615-91E4-4707-97C4-1198D73A814A}" srcId="{C75E24C1-25C9-4552-BE1D-2117975A1439}" destId="{C5F8CECA-49EA-4842-A99B-19973ED313D5}" srcOrd="1" destOrd="0" parTransId="{17201420-7887-4E50-84DB-F99F61A790AE}" sibTransId="{F19434C3-DA51-42D7-90F7-3965AEF9BECD}"/>
    <dgm:cxn modelId="{987CC204-05FB-4D3A-BB72-ED3F2A045819}" type="presOf" srcId="{C75E24C1-25C9-4552-BE1D-2117975A1439}" destId="{5100D17E-1310-4802-9555-5A465280230D}" srcOrd="0" destOrd="0" presId="urn:microsoft.com/office/officeart/2005/8/layout/StepDownProcess"/>
    <dgm:cxn modelId="{FAB57A77-6F67-4EFD-A2F1-1E7E0A89B2EA}" srcId="{C75E24C1-25C9-4552-BE1D-2117975A1439}" destId="{49A52D88-87D4-4225-91BC-168EC7410A05}" srcOrd="0" destOrd="0" parTransId="{FB133896-D295-4A89-98ED-1CE8B341DA00}" sibTransId="{188B4EEF-E0AC-46B7-8275-16FD80AE66B3}"/>
    <dgm:cxn modelId="{F169B4A7-9125-4904-B728-D61D095B5EE0}" srcId="{C75E24C1-25C9-4552-BE1D-2117975A1439}" destId="{E1E12247-663F-467B-A01B-B55B0DC36043}" srcOrd="2" destOrd="0" parTransId="{2B3E81F4-82D0-47A2-BE0B-4AE297CB090E}" sibTransId="{91B01D56-58C2-49B6-A599-3EDEDDCE0324}"/>
    <dgm:cxn modelId="{E928B119-6378-450A-9204-5336488D6285}" type="presOf" srcId="{C5F8CECA-49EA-4842-A99B-19973ED313D5}" destId="{18ACDE25-DE28-4E1C-849B-99B8E94D9BC1}" srcOrd="0" destOrd="0" presId="urn:microsoft.com/office/officeart/2005/8/layout/StepDownProcess"/>
    <dgm:cxn modelId="{6D46A634-3CCF-43FE-A8E4-226910DE28F8}" type="presOf" srcId="{49A52D88-87D4-4225-91BC-168EC7410A05}" destId="{96FE6FFB-41B5-4642-9E5A-CF10D1E6E7F8}" srcOrd="0" destOrd="0" presId="urn:microsoft.com/office/officeart/2005/8/layout/StepDownProcess"/>
    <dgm:cxn modelId="{79EEF9D5-64A7-4BCC-AB58-BA87757775B6}" type="presParOf" srcId="{5100D17E-1310-4802-9555-5A465280230D}" destId="{43E452E5-E310-4D1B-939C-B4B1E8E8C3B1}" srcOrd="0" destOrd="0" presId="urn:microsoft.com/office/officeart/2005/8/layout/StepDownProcess"/>
    <dgm:cxn modelId="{2A1C9B3D-42EB-4448-BE66-FB49D636EB28}" type="presParOf" srcId="{43E452E5-E310-4D1B-939C-B4B1E8E8C3B1}" destId="{118B3580-AF06-4E22-A0BB-46BFE44FCE51}" srcOrd="0" destOrd="0" presId="urn:microsoft.com/office/officeart/2005/8/layout/StepDownProcess"/>
    <dgm:cxn modelId="{1C6ABCC4-1B66-4FA9-B0C7-DF7D7E609190}" type="presParOf" srcId="{43E452E5-E310-4D1B-939C-B4B1E8E8C3B1}" destId="{96FE6FFB-41B5-4642-9E5A-CF10D1E6E7F8}" srcOrd="1" destOrd="0" presId="urn:microsoft.com/office/officeart/2005/8/layout/StepDownProcess"/>
    <dgm:cxn modelId="{09BA84D3-1CB3-4960-A81A-792A421B6AAA}" type="presParOf" srcId="{43E452E5-E310-4D1B-939C-B4B1E8E8C3B1}" destId="{D518C54F-7D29-40E6-B10A-A4A31A38816B}" srcOrd="2" destOrd="0" presId="urn:microsoft.com/office/officeart/2005/8/layout/StepDownProcess"/>
    <dgm:cxn modelId="{42184E6F-ACD5-4D32-8526-DD2B7BE9D8E5}" type="presParOf" srcId="{5100D17E-1310-4802-9555-5A465280230D}" destId="{F89A1AAC-BDBA-41B6-BD76-E91CF762BBFA}" srcOrd="1" destOrd="0" presId="urn:microsoft.com/office/officeart/2005/8/layout/StepDownProcess"/>
    <dgm:cxn modelId="{417997CC-A942-4E35-9004-5E46DE7F07B6}" type="presParOf" srcId="{5100D17E-1310-4802-9555-5A465280230D}" destId="{0BCFED0B-87F3-46A8-82F0-D98218C04B6B}" srcOrd="2" destOrd="0" presId="urn:microsoft.com/office/officeart/2005/8/layout/StepDownProcess"/>
    <dgm:cxn modelId="{441FFD69-59B7-46E1-ABE1-5A8B485B6DE9}" type="presParOf" srcId="{0BCFED0B-87F3-46A8-82F0-D98218C04B6B}" destId="{F49BD474-57DE-4996-A308-17B872366DE6}" srcOrd="0" destOrd="0" presId="urn:microsoft.com/office/officeart/2005/8/layout/StepDownProcess"/>
    <dgm:cxn modelId="{2545A64F-5605-4FD8-A245-67ABC11F2E36}" type="presParOf" srcId="{0BCFED0B-87F3-46A8-82F0-D98218C04B6B}" destId="{18ACDE25-DE28-4E1C-849B-99B8E94D9BC1}" srcOrd="1" destOrd="0" presId="urn:microsoft.com/office/officeart/2005/8/layout/StepDownProcess"/>
    <dgm:cxn modelId="{6D273140-CCFC-420A-B241-5F56587C4376}" type="presParOf" srcId="{0BCFED0B-87F3-46A8-82F0-D98218C04B6B}" destId="{1FAB9AB1-88D9-4695-AE07-654065A0E7D8}" srcOrd="2" destOrd="0" presId="urn:microsoft.com/office/officeart/2005/8/layout/StepDownProcess"/>
    <dgm:cxn modelId="{84AFF3D8-B012-4086-89A7-0111F7165A6E}" type="presParOf" srcId="{5100D17E-1310-4802-9555-5A465280230D}" destId="{67CE3C22-7CD5-4AF3-97BF-D03D15BF352D}" srcOrd="3" destOrd="0" presId="urn:microsoft.com/office/officeart/2005/8/layout/StepDownProcess"/>
    <dgm:cxn modelId="{D0BD6CC7-CF2F-4547-9AB8-3A9CDE1A471C}" type="presParOf" srcId="{5100D17E-1310-4802-9555-5A465280230D}" destId="{28049D0D-ADF4-4E91-B406-63092F42C90A}" srcOrd="4" destOrd="0" presId="urn:microsoft.com/office/officeart/2005/8/layout/StepDownProcess"/>
    <dgm:cxn modelId="{C43D6D81-9597-4D9D-AA29-FD7C66DF590F}" type="presParOf" srcId="{28049D0D-ADF4-4E91-B406-63092F42C90A}" destId="{8AF9EB24-1594-452B-B923-C09D96E4DFB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056956-D02C-44C1-A58D-7A12E10B9DC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9E485-1F27-4E16-A9C3-35642B16987F}">
      <dgm:prSet phldrT="[Текст]"/>
      <dgm:spPr/>
      <dgm:t>
        <a:bodyPr/>
        <a:lstStyle/>
        <a:p>
          <a:r>
            <a:rPr lang="uk-UA" dirty="0" smtClean="0"/>
            <a:t>1.</a:t>
          </a:r>
          <a:endParaRPr lang="ru-RU" dirty="0"/>
        </a:p>
      </dgm:t>
    </dgm:pt>
    <dgm:pt modelId="{4557295E-CC29-4120-92BA-B40710F6C1A8}" type="parTrans" cxnId="{7868A9A0-6C0E-4B45-B448-DF4FF0228476}">
      <dgm:prSet/>
      <dgm:spPr/>
      <dgm:t>
        <a:bodyPr/>
        <a:lstStyle/>
        <a:p>
          <a:endParaRPr lang="ru-RU"/>
        </a:p>
      </dgm:t>
    </dgm:pt>
    <dgm:pt modelId="{18D39BBB-2CF8-4950-B389-9FB1461399D3}" type="sibTrans" cxnId="{7868A9A0-6C0E-4B45-B448-DF4FF0228476}">
      <dgm:prSet/>
      <dgm:spPr/>
      <dgm:t>
        <a:bodyPr/>
        <a:lstStyle/>
        <a:p>
          <a:endParaRPr lang="ru-RU"/>
        </a:p>
      </dgm:t>
    </dgm:pt>
    <dgm:pt modelId="{2BC1BB92-F469-45A3-A415-E089DA2D15B1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Стосовно продукту – існуючий / новий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7FAD008-5EF5-47B6-9524-A085667E5345}" type="parTrans" cxnId="{D01C7F29-7350-43E9-95C5-05BE2FA97B28}">
      <dgm:prSet/>
      <dgm:spPr/>
      <dgm:t>
        <a:bodyPr/>
        <a:lstStyle/>
        <a:p>
          <a:endParaRPr lang="ru-RU"/>
        </a:p>
      </dgm:t>
    </dgm:pt>
    <dgm:pt modelId="{0EB23EC3-D20F-4542-93B6-F0F1A0A48E59}" type="sibTrans" cxnId="{D01C7F29-7350-43E9-95C5-05BE2FA97B28}">
      <dgm:prSet/>
      <dgm:spPr/>
      <dgm:t>
        <a:bodyPr/>
        <a:lstStyle/>
        <a:p>
          <a:endParaRPr lang="ru-RU"/>
        </a:p>
      </dgm:t>
    </dgm:pt>
    <dgm:pt modelId="{9A02067F-2B40-42BE-B7A0-A711EA301E81}">
      <dgm:prSet phldrT="[Текст]"/>
      <dgm:spPr/>
      <dgm:t>
        <a:bodyPr/>
        <a:lstStyle/>
        <a:p>
          <a:r>
            <a:rPr lang="uk-UA" dirty="0" smtClean="0"/>
            <a:t>2.</a:t>
          </a:r>
          <a:endParaRPr lang="ru-RU" dirty="0"/>
        </a:p>
      </dgm:t>
    </dgm:pt>
    <dgm:pt modelId="{18F5F0BB-C12A-43F5-97E0-9F420FDF89FF}" type="parTrans" cxnId="{8C8E76F2-6B62-4C0D-B12D-90D032242CB6}">
      <dgm:prSet/>
      <dgm:spPr/>
      <dgm:t>
        <a:bodyPr/>
        <a:lstStyle/>
        <a:p>
          <a:endParaRPr lang="ru-RU"/>
        </a:p>
      </dgm:t>
    </dgm:pt>
    <dgm:pt modelId="{FB4E2830-5213-47AB-BEB0-1B4A9303D42E}" type="sibTrans" cxnId="{8C8E76F2-6B62-4C0D-B12D-90D032242CB6}">
      <dgm:prSet/>
      <dgm:spPr/>
      <dgm:t>
        <a:bodyPr/>
        <a:lstStyle/>
        <a:p>
          <a:endParaRPr lang="ru-RU"/>
        </a:p>
      </dgm:t>
    </dgm:pt>
    <dgm:pt modelId="{74746F98-8EFD-492A-80D9-41F64A0F85FE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Щодо ринку існуючий / новий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D6C7002-0342-43E2-B0F9-127FB2350578}" type="parTrans" cxnId="{3C3B94B0-1D4D-48A3-BA88-4AC7898AA612}">
      <dgm:prSet/>
      <dgm:spPr/>
      <dgm:t>
        <a:bodyPr/>
        <a:lstStyle/>
        <a:p>
          <a:endParaRPr lang="ru-RU"/>
        </a:p>
      </dgm:t>
    </dgm:pt>
    <dgm:pt modelId="{3087F7A0-3E39-44E5-8542-1ECD0498ED96}" type="sibTrans" cxnId="{3C3B94B0-1D4D-48A3-BA88-4AC7898AA612}">
      <dgm:prSet/>
      <dgm:spPr/>
      <dgm:t>
        <a:bodyPr/>
        <a:lstStyle/>
        <a:p>
          <a:endParaRPr lang="ru-RU"/>
        </a:p>
      </dgm:t>
    </dgm:pt>
    <dgm:pt modelId="{B4C94997-9CE6-4611-B25D-17C1B2152280}">
      <dgm:prSet phldrT="[Текст]"/>
      <dgm:spPr/>
      <dgm:t>
        <a:bodyPr/>
        <a:lstStyle/>
        <a:p>
          <a:r>
            <a:rPr lang="uk-UA" dirty="0" smtClean="0"/>
            <a:t>3.</a:t>
          </a:r>
          <a:endParaRPr lang="ru-RU" dirty="0"/>
        </a:p>
      </dgm:t>
    </dgm:pt>
    <dgm:pt modelId="{85918C7F-4F65-4C92-9043-5A482A0D153F}" type="parTrans" cxnId="{8F8DCB35-2FF8-49A9-81F6-0E905CFA79EB}">
      <dgm:prSet/>
      <dgm:spPr/>
      <dgm:t>
        <a:bodyPr/>
        <a:lstStyle/>
        <a:p>
          <a:endParaRPr lang="ru-RU"/>
        </a:p>
      </dgm:t>
    </dgm:pt>
    <dgm:pt modelId="{FCF89856-08C3-4326-B7EE-3FFC93FB9581}" type="sibTrans" cxnId="{8F8DCB35-2FF8-49A9-81F6-0E905CFA79EB}">
      <dgm:prSet/>
      <dgm:spPr/>
      <dgm:t>
        <a:bodyPr/>
        <a:lstStyle/>
        <a:p>
          <a:endParaRPr lang="ru-RU"/>
        </a:p>
      </dgm:t>
    </dgm:pt>
    <dgm:pt modelId="{9814FF7E-EF0F-4F63-B0BA-CEB9B35F2A56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Відносно технології – існуюча / нова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CBF799E-3D03-45D4-8F46-AE3E22EFF125}" type="parTrans" cxnId="{FD256E75-5913-4DDE-AB50-516F9847B602}">
      <dgm:prSet/>
      <dgm:spPr/>
      <dgm:t>
        <a:bodyPr/>
        <a:lstStyle/>
        <a:p>
          <a:endParaRPr lang="ru-RU"/>
        </a:p>
      </dgm:t>
    </dgm:pt>
    <dgm:pt modelId="{351190B5-6784-45A2-B39D-813F7BAB4DAE}" type="sibTrans" cxnId="{FD256E75-5913-4DDE-AB50-516F9847B602}">
      <dgm:prSet/>
      <dgm:spPr/>
      <dgm:t>
        <a:bodyPr/>
        <a:lstStyle/>
        <a:p>
          <a:endParaRPr lang="ru-RU"/>
        </a:p>
      </dgm:t>
    </dgm:pt>
    <dgm:pt modelId="{44D91D12-98F3-4982-8DC4-9B0E8F42F9CB}" type="pres">
      <dgm:prSet presAssocID="{4A056956-D02C-44C1-A58D-7A12E10B9D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4DE797-2A1D-4033-AA3A-FA9854EFEE60}" type="pres">
      <dgm:prSet presAssocID="{F799E485-1F27-4E16-A9C3-35642B16987F}" presName="composite" presStyleCnt="0"/>
      <dgm:spPr/>
    </dgm:pt>
    <dgm:pt modelId="{E15CDA8D-8ED3-4840-9148-3C0445493E45}" type="pres">
      <dgm:prSet presAssocID="{F799E485-1F27-4E16-A9C3-35642B1698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2B074-F957-4718-BBEE-3D33B4888D09}" type="pres">
      <dgm:prSet presAssocID="{F799E485-1F27-4E16-A9C3-35642B16987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2F73C-3B17-419D-8258-732685898F0D}" type="pres">
      <dgm:prSet presAssocID="{18D39BBB-2CF8-4950-B389-9FB1461399D3}" presName="sp" presStyleCnt="0"/>
      <dgm:spPr/>
    </dgm:pt>
    <dgm:pt modelId="{CE2DB914-2B16-47D1-983C-4143E9758C0D}" type="pres">
      <dgm:prSet presAssocID="{9A02067F-2B40-42BE-B7A0-A711EA301E81}" presName="composite" presStyleCnt="0"/>
      <dgm:spPr/>
    </dgm:pt>
    <dgm:pt modelId="{1CF8EDE1-1A83-4EED-A36C-0327BEB8FA0F}" type="pres">
      <dgm:prSet presAssocID="{9A02067F-2B40-42BE-B7A0-A711EA301E8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44562-9DEF-4848-82B5-A9532EEE4BC1}" type="pres">
      <dgm:prSet presAssocID="{9A02067F-2B40-42BE-B7A0-A711EA301E8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8FBF7-6FF6-4C6C-B40C-7383A67B3A91}" type="pres">
      <dgm:prSet presAssocID="{FB4E2830-5213-47AB-BEB0-1B4A9303D42E}" presName="sp" presStyleCnt="0"/>
      <dgm:spPr/>
    </dgm:pt>
    <dgm:pt modelId="{31CB1487-2978-49D0-8262-F470F6730F33}" type="pres">
      <dgm:prSet presAssocID="{B4C94997-9CE6-4611-B25D-17C1B2152280}" presName="composite" presStyleCnt="0"/>
      <dgm:spPr/>
    </dgm:pt>
    <dgm:pt modelId="{41194B52-B1B6-42E4-8BEA-D3AF3AA48826}" type="pres">
      <dgm:prSet presAssocID="{B4C94997-9CE6-4611-B25D-17C1B215228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70B35-4F67-48A5-A826-B12FBAF47E23}" type="pres">
      <dgm:prSet presAssocID="{B4C94997-9CE6-4611-B25D-17C1B215228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936A42-01B1-46EC-897C-536B435613E0}" type="presOf" srcId="{F799E485-1F27-4E16-A9C3-35642B16987F}" destId="{E15CDA8D-8ED3-4840-9148-3C0445493E45}" srcOrd="0" destOrd="0" presId="urn:microsoft.com/office/officeart/2005/8/layout/chevron2"/>
    <dgm:cxn modelId="{7868A9A0-6C0E-4B45-B448-DF4FF0228476}" srcId="{4A056956-D02C-44C1-A58D-7A12E10B9DCC}" destId="{F799E485-1F27-4E16-A9C3-35642B16987F}" srcOrd="0" destOrd="0" parTransId="{4557295E-CC29-4120-92BA-B40710F6C1A8}" sibTransId="{18D39BBB-2CF8-4950-B389-9FB1461399D3}"/>
    <dgm:cxn modelId="{8F8DCB35-2FF8-49A9-81F6-0E905CFA79EB}" srcId="{4A056956-D02C-44C1-A58D-7A12E10B9DCC}" destId="{B4C94997-9CE6-4611-B25D-17C1B2152280}" srcOrd="2" destOrd="0" parTransId="{85918C7F-4F65-4C92-9043-5A482A0D153F}" sibTransId="{FCF89856-08C3-4326-B7EE-3FFC93FB9581}"/>
    <dgm:cxn modelId="{8C8E76F2-6B62-4C0D-B12D-90D032242CB6}" srcId="{4A056956-D02C-44C1-A58D-7A12E10B9DCC}" destId="{9A02067F-2B40-42BE-B7A0-A711EA301E81}" srcOrd="1" destOrd="0" parTransId="{18F5F0BB-C12A-43F5-97E0-9F420FDF89FF}" sibTransId="{FB4E2830-5213-47AB-BEB0-1B4A9303D42E}"/>
    <dgm:cxn modelId="{14EFFCED-ADD0-4EB0-B96F-67481D116EF3}" type="presOf" srcId="{2BC1BB92-F469-45A3-A415-E089DA2D15B1}" destId="{4D82B074-F957-4718-BBEE-3D33B4888D09}" srcOrd="0" destOrd="0" presId="urn:microsoft.com/office/officeart/2005/8/layout/chevron2"/>
    <dgm:cxn modelId="{472779C2-B60C-4C2F-B45D-BCEEAE932B10}" type="presOf" srcId="{4A056956-D02C-44C1-A58D-7A12E10B9DCC}" destId="{44D91D12-98F3-4982-8DC4-9B0E8F42F9CB}" srcOrd="0" destOrd="0" presId="urn:microsoft.com/office/officeart/2005/8/layout/chevron2"/>
    <dgm:cxn modelId="{B2765BA8-9E09-4739-A915-D70AB6349FFD}" type="presOf" srcId="{9814FF7E-EF0F-4F63-B0BA-CEB9B35F2A56}" destId="{ECB70B35-4F67-48A5-A826-B12FBAF47E23}" srcOrd="0" destOrd="0" presId="urn:microsoft.com/office/officeart/2005/8/layout/chevron2"/>
    <dgm:cxn modelId="{3C3B94B0-1D4D-48A3-BA88-4AC7898AA612}" srcId="{9A02067F-2B40-42BE-B7A0-A711EA301E81}" destId="{74746F98-8EFD-492A-80D9-41F64A0F85FE}" srcOrd="0" destOrd="0" parTransId="{DD6C7002-0342-43E2-B0F9-127FB2350578}" sibTransId="{3087F7A0-3E39-44E5-8542-1ECD0498ED96}"/>
    <dgm:cxn modelId="{E34FBFBF-3619-4AED-9896-B887966FFA0F}" type="presOf" srcId="{74746F98-8EFD-492A-80D9-41F64A0F85FE}" destId="{30A44562-9DEF-4848-82B5-A9532EEE4BC1}" srcOrd="0" destOrd="0" presId="urn:microsoft.com/office/officeart/2005/8/layout/chevron2"/>
    <dgm:cxn modelId="{34675929-BDCA-4517-8754-FA3AEC884D7B}" type="presOf" srcId="{9A02067F-2B40-42BE-B7A0-A711EA301E81}" destId="{1CF8EDE1-1A83-4EED-A36C-0327BEB8FA0F}" srcOrd="0" destOrd="0" presId="urn:microsoft.com/office/officeart/2005/8/layout/chevron2"/>
    <dgm:cxn modelId="{5BFCC2E9-3B02-41D7-AEEF-0E2C14D2BAB8}" type="presOf" srcId="{B4C94997-9CE6-4611-B25D-17C1B2152280}" destId="{41194B52-B1B6-42E4-8BEA-D3AF3AA48826}" srcOrd="0" destOrd="0" presId="urn:microsoft.com/office/officeart/2005/8/layout/chevron2"/>
    <dgm:cxn modelId="{D01C7F29-7350-43E9-95C5-05BE2FA97B28}" srcId="{F799E485-1F27-4E16-A9C3-35642B16987F}" destId="{2BC1BB92-F469-45A3-A415-E089DA2D15B1}" srcOrd="0" destOrd="0" parTransId="{47FAD008-5EF5-47B6-9524-A085667E5345}" sibTransId="{0EB23EC3-D20F-4542-93B6-F0F1A0A48E59}"/>
    <dgm:cxn modelId="{FD256E75-5913-4DDE-AB50-516F9847B602}" srcId="{B4C94997-9CE6-4611-B25D-17C1B2152280}" destId="{9814FF7E-EF0F-4F63-B0BA-CEB9B35F2A56}" srcOrd="0" destOrd="0" parTransId="{CCBF799E-3D03-45D4-8F46-AE3E22EFF125}" sibTransId="{351190B5-6784-45A2-B39D-813F7BAB4DAE}"/>
    <dgm:cxn modelId="{2153C270-725E-48A9-9AAE-2F60F7B689F5}" type="presParOf" srcId="{44D91D12-98F3-4982-8DC4-9B0E8F42F9CB}" destId="{E64DE797-2A1D-4033-AA3A-FA9854EFEE60}" srcOrd="0" destOrd="0" presId="urn:microsoft.com/office/officeart/2005/8/layout/chevron2"/>
    <dgm:cxn modelId="{8E578EE1-6337-4376-B058-43E7304B32E9}" type="presParOf" srcId="{E64DE797-2A1D-4033-AA3A-FA9854EFEE60}" destId="{E15CDA8D-8ED3-4840-9148-3C0445493E45}" srcOrd="0" destOrd="0" presId="urn:microsoft.com/office/officeart/2005/8/layout/chevron2"/>
    <dgm:cxn modelId="{491A5BF1-BF18-47F7-BABD-08388C5967D7}" type="presParOf" srcId="{E64DE797-2A1D-4033-AA3A-FA9854EFEE60}" destId="{4D82B074-F957-4718-BBEE-3D33B4888D09}" srcOrd="1" destOrd="0" presId="urn:microsoft.com/office/officeart/2005/8/layout/chevron2"/>
    <dgm:cxn modelId="{9769ABF2-2564-42FA-A003-C76BEA799857}" type="presParOf" srcId="{44D91D12-98F3-4982-8DC4-9B0E8F42F9CB}" destId="{6F02F73C-3B17-419D-8258-732685898F0D}" srcOrd="1" destOrd="0" presId="urn:microsoft.com/office/officeart/2005/8/layout/chevron2"/>
    <dgm:cxn modelId="{221A5B78-588F-4DCA-8269-FFEDEC0C0C57}" type="presParOf" srcId="{44D91D12-98F3-4982-8DC4-9B0E8F42F9CB}" destId="{CE2DB914-2B16-47D1-983C-4143E9758C0D}" srcOrd="2" destOrd="0" presId="urn:microsoft.com/office/officeart/2005/8/layout/chevron2"/>
    <dgm:cxn modelId="{D7939FAA-6FBE-459E-BFA5-C16E4B1CD5EF}" type="presParOf" srcId="{CE2DB914-2B16-47D1-983C-4143E9758C0D}" destId="{1CF8EDE1-1A83-4EED-A36C-0327BEB8FA0F}" srcOrd="0" destOrd="0" presId="urn:microsoft.com/office/officeart/2005/8/layout/chevron2"/>
    <dgm:cxn modelId="{2B94115E-E50E-4E9E-9092-1E2AAEF1A5F3}" type="presParOf" srcId="{CE2DB914-2B16-47D1-983C-4143E9758C0D}" destId="{30A44562-9DEF-4848-82B5-A9532EEE4BC1}" srcOrd="1" destOrd="0" presId="urn:microsoft.com/office/officeart/2005/8/layout/chevron2"/>
    <dgm:cxn modelId="{F81F4666-BC39-4AD3-9CE6-2C9D00EAB3A7}" type="presParOf" srcId="{44D91D12-98F3-4982-8DC4-9B0E8F42F9CB}" destId="{45B8FBF7-6FF6-4C6C-B40C-7383A67B3A91}" srcOrd="3" destOrd="0" presId="urn:microsoft.com/office/officeart/2005/8/layout/chevron2"/>
    <dgm:cxn modelId="{3E3FAE10-A7DC-4918-8088-B07A9E89A461}" type="presParOf" srcId="{44D91D12-98F3-4982-8DC4-9B0E8F42F9CB}" destId="{31CB1487-2978-49D0-8262-F470F6730F33}" srcOrd="4" destOrd="0" presId="urn:microsoft.com/office/officeart/2005/8/layout/chevron2"/>
    <dgm:cxn modelId="{8B991AB4-D160-42C9-84CA-E2136A4EE431}" type="presParOf" srcId="{31CB1487-2978-49D0-8262-F470F6730F33}" destId="{41194B52-B1B6-42E4-8BEA-D3AF3AA48826}" srcOrd="0" destOrd="0" presId="urn:microsoft.com/office/officeart/2005/8/layout/chevron2"/>
    <dgm:cxn modelId="{DD0E7092-F6F0-488A-8BAF-E6A4FBEE2B0D}" type="presParOf" srcId="{31CB1487-2978-49D0-8262-F470F6730F33}" destId="{ECB70B35-4F67-48A5-A826-B12FBAF47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B3580-AF06-4E22-A0BB-46BFE44FCE51}">
      <dsp:nvSpPr>
        <dsp:cNvPr id="0" name=""/>
        <dsp:cNvSpPr/>
      </dsp:nvSpPr>
      <dsp:spPr>
        <a:xfrm rot="5400000">
          <a:off x="1607695" y="1207382"/>
          <a:ext cx="1068559" cy="12165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FE6FFB-41B5-4642-9E5A-CF10D1E6E7F8}">
      <dsp:nvSpPr>
        <dsp:cNvPr id="0" name=""/>
        <dsp:cNvSpPr/>
      </dsp:nvSpPr>
      <dsp:spPr>
        <a:xfrm>
          <a:off x="565181" y="22863"/>
          <a:ext cx="3317644" cy="125911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Цілі (ринкові, соціальні</a:t>
          </a:r>
          <a:r>
            <a:rPr lang="uk-UA" sz="1700" kern="1200" dirty="0" smtClean="0"/>
            <a:t>)</a:t>
          </a:r>
          <a:endParaRPr lang="ru-RU" sz="1700" kern="1200" dirty="0"/>
        </a:p>
      </dsp:txBody>
      <dsp:txXfrm>
        <a:off x="626657" y="84339"/>
        <a:ext cx="3194692" cy="1136167"/>
      </dsp:txXfrm>
    </dsp:sp>
    <dsp:sp modelId="{D518C54F-7D29-40E6-B10A-A4A31A38816B}">
      <dsp:nvSpPr>
        <dsp:cNvPr id="0" name=""/>
        <dsp:cNvSpPr/>
      </dsp:nvSpPr>
      <dsp:spPr>
        <a:xfrm>
          <a:off x="3123416" y="142949"/>
          <a:ext cx="1308293" cy="1017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BD474-57DE-4996-A308-17B872366DE6}">
      <dsp:nvSpPr>
        <dsp:cNvPr id="0" name=""/>
        <dsp:cNvSpPr/>
      </dsp:nvSpPr>
      <dsp:spPr>
        <a:xfrm rot="5400000">
          <a:off x="3481635" y="2573382"/>
          <a:ext cx="1068559" cy="12165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ACDE25-DE28-4E1C-849B-99B8E94D9BC1}">
      <dsp:nvSpPr>
        <dsp:cNvPr id="0" name=""/>
        <dsp:cNvSpPr/>
      </dsp:nvSpPr>
      <dsp:spPr>
        <a:xfrm>
          <a:off x="2304263" y="1440165"/>
          <a:ext cx="3353657" cy="116230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Стратегії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(оцінка, підготовка, реалізація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61012" y="1496914"/>
        <a:ext cx="3240159" cy="1048807"/>
      </dsp:txXfrm>
    </dsp:sp>
    <dsp:sp modelId="{1FAB9AB1-88D9-4695-AE07-654065A0E7D8}">
      <dsp:nvSpPr>
        <dsp:cNvPr id="0" name=""/>
        <dsp:cNvSpPr/>
      </dsp:nvSpPr>
      <dsp:spPr>
        <a:xfrm>
          <a:off x="4997356" y="1508948"/>
          <a:ext cx="1308293" cy="1017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9EB24-1594-452B-B923-C09D96E4DFB2}">
      <dsp:nvSpPr>
        <dsp:cNvPr id="0" name=""/>
        <dsp:cNvSpPr/>
      </dsp:nvSpPr>
      <dsp:spPr>
        <a:xfrm>
          <a:off x="4253934" y="2826132"/>
          <a:ext cx="3366680" cy="14943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Інноваційна діяльність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6895" y="2899093"/>
        <a:ext cx="3220758" cy="13484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DA8D-8ED3-4840-9148-3C0445493E45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1.</a:t>
          </a:r>
          <a:endParaRPr lang="ru-RU" sz="3100" kern="1200" dirty="0"/>
        </a:p>
      </dsp:txBody>
      <dsp:txXfrm rot="-5400000">
        <a:off x="1" y="520688"/>
        <a:ext cx="1039018" cy="445294"/>
      </dsp:txXfrm>
    </dsp:sp>
    <dsp:sp modelId="{4D82B074-F957-4718-BBEE-3D33B4888D09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Стосовно продукту – існуючий / новий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9018" y="48278"/>
        <a:ext cx="5009883" cy="870607"/>
      </dsp:txXfrm>
    </dsp:sp>
    <dsp:sp modelId="{1CF8EDE1-1A83-4EED-A36C-0327BEB8FA0F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2.</a:t>
          </a:r>
          <a:endParaRPr lang="ru-RU" sz="3100" kern="1200" dirty="0"/>
        </a:p>
      </dsp:txBody>
      <dsp:txXfrm rot="-5400000">
        <a:off x="1" y="1809352"/>
        <a:ext cx="1039018" cy="445294"/>
      </dsp:txXfrm>
    </dsp:sp>
    <dsp:sp modelId="{30A44562-9DEF-4848-82B5-A9532EEE4BC1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Щодо ринку існуючий / новий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9018" y="1336942"/>
        <a:ext cx="5009883" cy="870607"/>
      </dsp:txXfrm>
    </dsp:sp>
    <dsp:sp modelId="{41194B52-B1B6-42E4-8BEA-D3AF3AA48826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3.</a:t>
          </a:r>
          <a:endParaRPr lang="ru-RU" sz="3100" kern="1200" dirty="0"/>
        </a:p>
      </dsp:txBody>
      <dsp:txXfrm rot="-5400000">
        <a:off x="1" y="3098016"/>
        <a:ext cx="1039018" cy="445294"/>
      </dsp:txXfrm>
    </dsp:sp>
    <dsp:sp modelId="{ECB70B35-4F67-48A5-A826-B12FBAF47E23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Відносно технології – існуюча / нова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3A86-6176-4657-9945-49033D27E855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3142-DB3F-464B-A55B-33C5164D2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2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3142-DB3F-464B-A55B-33C5164D2F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8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Інноваційні стратегії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розвитку  підприємств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Кузнєцова Кіра 21МБПТ</a:t>
            </a:r>
          </a:p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Завадських Г.М.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Інноваційні стратегії [PPT] - Все для студен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805391"/>
            <a:ext cx="3361002" cy="18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4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027584"/>
          </a:xfrm>
        </p:spPr>
        <p:txBody>
          <a:bodyPr>
            <a:noAutofit/>
          </a:bodyPr>
          <a:lstStyle/>
          <a:p>
            <a:pPr marL="314325" marR="73025" indent="359410" algn="ctr">
              <a:lnSpc>
                <a:spcPct val="11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/>
                <a:ea typeface="Times New Roman"/>
              </a:rPr>
              <a:t>інноваційна</a:t>
            </a:r>
            <a:r>
              <a:rPr lang="uk-UA" sz="2400" b="1" spc="-5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стратегія розпадається</a:t>
            </a:r>
            <a:r>
              <a:rPr lang="uk-UA" sz="2400" b="1" spc="-20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на</a:t>
            </a:r>
            <a:r>
              <a:rPr lang="uk-UA" sz="2400" b="1" spc="-5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три</a:t>
            </a:r>
            <a:r>
              <a:rPr lang="uk-UA" sz="2400" b="1" spc="-10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типи</a:t>
            </a:r>
            <a:r>
              <a:rPr lang="uk-UA" sz="2400" b="1" spc="-15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нововведень: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/>
            </a:r>
            <a:br>
              <a:rPr lang="ru-RU" sz="2400" b="1" dirty="0">
                <a:effectLst/>
                <a:latin typeface="Times New Roman"/>
                <a:ea typeface="Times New Roman"/>
              </a:rPr>
            </a:br>
            <a:endParaRPr lang="ru-RU" sz="24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558243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21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МАТРИЦЯ АНСОФФА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92" y="1484784"/>
            <a:ext cx="7992888" cy="4907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07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effectLst/>
                <a:latin typeface="Times New Roman"/>
                <a:ea typeface="Times New Roman"/>
              </a:rPr>
              <a:t>Відповідно, можливі</a:t>
            </a:r>
            <a:r>
              <a:rPr lang="uk-UA" sz="2400" b="1" spc="-25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b="1" smtClean="0">
                <a:effectLst/>
                <a:latin typeface="Times New Roman"/>
                <a:ea typeface="Times New Roman"/>
              </a:rPr>
              <a:t>варіантИ</a:t>
            </a:r>
            <a:r>
              <a:rPr lang="uk-UA" sz="2400" b="1" spc="-20" smtClean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поєднання</a:t>
            </a:r>
            <a:r>
              <a:rPr lang="uk-UA" sz="2400" b="1" spc="-15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даних</a:t>
            </a:r>
            <a:r>
              <a:rPr lang="uk-UA" sz="2400" b="1" spc="-10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dirty="0">
                <a:effectLst/>
                <a:latin typeface="Times New Roman"/>
                <a:ea typeface="Times New Roman"/>
              </a:rPr>
              <a:t>змінних</a:t>
            </a:r>
            <a:r>
              <a:rPr lang="uk-UA" sz="2400" b="1" spc="-15" dirty="0">
                <a:effectLst/>
                <a:latin typeface="Times New Roman"/>
                <a:ea typeface="Times New Roman"/>
              </a:rPr>
              <a:t> </a:t>
            </a:r>
            <a:r>
              <a:rPr lang="uk-UA" sz="2400" b="1" spc="-15" dirty="0" smtClean="0">
                <a:effectLst/>
                <a:latin typeface="Times New Roman"/>
                <a:ea typeface="Times New Roman"/>
              </a:rPr>
              <a:t> (</a:t>
            </a:r>
            <a:r>
              <a:rPr lang="uk-UA" sz="2400" b="1" spc="-15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Матриця </a:t>
            </a:r>
            <a:r>
              <a:rPr lang="uk-UA" sz="2400" b="1" spc="-15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Ансоффа</a:t>
            </a:r>
            <a:r>
              <a:rPr lang="uk-UA" sz="2400" b="1" spc="-15" dirty="0" smtClean="0">
                <a:effectLst/>
                <a:latin typeface="Times New Roman"/>
                <a:ea typeface="Times New Roman"/>
              </a:rPr>
              <a:t>)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78030"/>
              </p:ext>
            </p:extLst>
          </p:nvPr>
        </p:nvGraphicFramePr>
        <p:xfrm>
          <a:off x="251521" y="1484785"/>
          <a:ext cx="8784976" cy="42235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48471"/>
                <a:gridCol w="4536505"/>
              </a:tblGrid>
              <a:tr h="1653799">
                <a:tc>
                  <a:txBody>
                    <a:bodyPr/>
                    <a:lstStyle/>
                    <a:p>
                      <a:pPr marL="69850" marR="2495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Існуючий</a:t>
                      </a:r>
                      <a:r>
                        <a:rPr lang="uk-UA" sz="1800" spc="-4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</a:t>
                      </a:r>
                      <a:endParaRPr lang="uk-UA" sz="1800" spc="-235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 marR="24955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Існуючий</a:t>
                      </a:r>
                      <a:r>
                        <a:rPr lang="uk-UA" sz="1800" spc="-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ринок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Існуюча</a:t>
                      </a:r>
                      <a:r>
                        <a:rPr lang="uk-UA" sz="1800" spc="-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технологія 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uk-UA" sz="1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дві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подушечки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жувальної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гумки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замість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однієї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="0" i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споживання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жувальної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гумки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кожного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вживання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їжі</a:t>
                      </a:r>
                      <a:r>
                        <a:rPr lang="ru-RU" sz="1800" b="0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i="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25273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Існуючий</a:t>
                      </a:r>
                      <a:r>
                        <a:rPr lang="uk-UA" sz="1800" spc="-4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</a:t>
                      </a:r>
                      <a:endParaRPr lang="uk-UA" sz="1800" spc="-235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 marR="25273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Новий</a:t>
                      </a:r>
                      <a:r>
                        <a:rPr lang="uk-UA" sz="1800" spc="-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ринок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Існуюча</a:t>
                      </a:r>
                      <a:r>
                        <a:rPr lang="uk-UA" sz="1800" spc="-5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технологія</a:t>
                      </a:r>
                      <a:endParaRPr lang="en-US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тракторобудівний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завод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може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пропонувати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свої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важкі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трактори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тільки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як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сільськогосподарську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техніку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але й як </a:t>
                      </a:r>
                      <a:r>
                        <a:rPr lang="ru-RU" sz="1800" b="0" i="0" dirty="0" err="1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тягачі</a:t>
                      </a:r>
                      <a:r>
                        <a:rPr lang="ru-RU" sz="1800" b="0" i="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65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Новий</a:t>
                      </a:r>
                      <a:r>
                        <a:rPr lang="uk-UA" sz="1800" spc="-3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 marR="67183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Існуючий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ринок</a:t>
                      </a:r>
                      <a:r>
                        <a:rPr lang="uk-UA" sz="1800" spc="5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uk-UA" sz="1800" spc="5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 marR="67183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Існуюча</a:t>
                      </a:r>
                      <a:r>
                        <a:rPr lang="uk-UA" sz="1800" spc="-3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технологія (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тракторобудівний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завод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може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розробити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нові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моделі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трактора з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підвищеною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потужністю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двигуна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поліпшеними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показниками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економічності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i="0" dirty="0" err="1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новим</a:t>
                      </a:r>
                      <a:r>
                        <a:rPr lang="ru-RU" sz="1800" b="0" i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дизайном).</a:t>
                      </a:r>
                      <a:r>
                        <a:rPr lang="ru-RU" sz="1800" b="0" i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46101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Новий</a:t>
                      </a:r>
                      <a:r>
                        <a:rPr kumimoji="0" lang="uk-UA" sz="1800" b="0" i="0" u="none" strike="noStrike" kern="1200" cap="none" spc="-4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</a:t>
                      </a:r>
                      <a:endParaRPr kumimoji="0" lang="uk-UA" sz="1800" b="0" i="0" u="none" strike="noStrike" kern="1200" cap="none" spc="-235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215" marR="46101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Новий</a:t>
                      </a:r>
                      <a:r>
                        <a:rPr kumimoji="0" lang="uk-UA" sz="18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ринок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215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Нова</a:t>
                      </a:r>
                      <a:r>
                        <a:rPr kumimoji="0" lang="uk-UA" sz="1800" b="0" i="0" u="none" strike="noStrike" kern="1200" cap="none" spc="-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технологія</a:t>
                      </a:r>
                    </a:p>
                    <a:p>
                      <a:pPr marL="69215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Миронівський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хлібопродукт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(ТМ «Наша ряба») на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ринок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заморожених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продуктів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(ТМ «Легко!»)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вихід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Procter&amp;Gamble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ринок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картопляних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чіпсів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Pringles);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 marR="426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1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630054" cy="841248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415" y="2425568"/>
            <a:ext cx="4320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0" marR="24765" indent="-635" algn="just">
              <a:spcAft>
                <a:spcPts val="0"/>
              </a:spcAft>
            </a:pPr>
            <a:r>
              <a:rPr lang="uk-UA" sz="2400" b="1" dirty="0">
                <a:latin typeface="Times New Roman"/>
                <a:ea typeface="Times New Roman"/>
              </a:rPr>
              <a:t>Стратегія</a:t>
            </a:r>
            <a:r>
              <a:rPr lang="uk-UA" sz="2400" dirty="0">
                <a:latin typeface="Times New Roman"/>
                <a:ea typeface="Times New Roman"/>
              </a:rPr>
              <a:t> - це план управління фірмою, спрямований</a:t>
            </a:r>
            <a:r>
              <a:rPr lang="uk-UA" sz="2400" spc="-18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на зміцнення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її позицій, задоволення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потреб і</a:t>
            </a:r>
            <a:endParaRPr lang="ru-RU" sz="2400" dirty="0">
              <a:latin typeface="Times New Roman"/>
              <a:ea typeface="Times New Roman"/>
            </a:endParaRPr>
          </a:p>
          <a:p>
            <a:pPr algn="just"/>
            <a:r>
              <a:rPr lang="uk-UA" sz="2400" dirty="0">
                <a:latin typeface="Times New Roman"/>
                <a:ea typeface="Times New Roman"/>
              </a:rPr>
              <a:t>досягнення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поставлених</a:t>
            </a:r>
            <a:r>
              <a:rPr lang="uk-UA" sz="2400" spc="-10" dirty="0"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</a:rPr>
              <a:t>цілей (А.</a:t>
            </a:r>
            <a:r>
              <a:rPr lang="uk-UA" sz="2400" dirty="0" err="1" smtClean="0">
                <a:latin typeface="Times New Roman"/>
                <a:ea typeface="Times New Roman"/>
              </a:rPr>
              <a:t>Томпсон</a:t>
            </a:r>
            <a:r>
              <a:rPr lang="uk-UA" sz="2400" dirty="0" smtClean="0">
                <a:latin typeface="Times New Roman"/>
                <a:ea typeface="Times New Roman"/>
              </a:rPr>
              <a:t>)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0281" y="42930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750" marR="24765" indent="-635" algn="just">
              <a:spcAft>
                <a:spcPts val="0"/>
              </a:spcAft>
            </a:pPr>
            <a:r>
              <a:rPr lang="uk-UA" sz="2400" dirty="0">
                <a:latin typeface="Times New Roman"/>
                <a:ea typeface="Times New Roman"/>
              </a:rPr>
              <a:t>Стратегія компанії - це системний підхід до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вирішення</a:t>
            </a:r>
            <a:r>
              <a:rPr lang="uk-UA" sz="2400" spc="-10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проблем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її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розвитку</a:t>
            </a:r>
            <a:r>
              <a:rPr lang="uk-UA" sz="2400" spc="-1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та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функціонування,</a:t>
            </a:r>
            <a:endParaRPr lang="ru-RU" sz="2400" dirty="0">
              <a:latin typeface="Times New Roman"/>
              <a:ea typeface="Times New Roman"/>
            </a:endParaRPr>
          </a:p>
          <a:p>
            <a:pPr algn="just"/>
            <a:r>
              <a:rPr lang="uk-UA" sz="2400" dirty="0">
                <a:latin typeface="Times New Roman"/>
                <a:ea typeface="Times New Roman"/>
              </a:rPr>
              <a:t>що</a:t>
            </a:r>
            <a:r>
              <a:rPr lang="uk-UA" sz="2400" spc="-2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забезпечує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збалансованість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діяльності</a:t>
            </a:r>
            <a:r>
              <a:rPr lang="uk-UA" sz="2400" spc="-20" dirty="0"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</a:rPr>
              <a:t>компанії (Ф. </a:t>
            </a:r>
            <a:r>
              <a:rPr lang="uk-UA" sz="2400" dirty="0" err="1" smtClean="0">
                <a:latin typeface="Times New Roman"/>
                <a:ea typeface="Times New Roman"/>
              </a:rPr>
              <a:t>Котлер</a:t>
            </a:r>
            <a:r>
              <a:rPr lang="uk-UA" sz="2400" dirty="0" smtClean="0">
                <a:latin typeface="Times New Roman"/>
                <a:ea typeface="Times New Roman"/>
              </a:rPr>
              <a:t>)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0281" y="59372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2400" b="1" dirty="0" smtClean="0">
                <a:latin typeface="Times New Roman"/>
                <a:ea typeface="Times New Roman"/>
              </a:rPr>
              <a:t>Стратегія</a:t>
            </a:r>
            <a:r>
              <a:rPr lang="uk-UA" sz="2400" dirty="0" smtClean="0">
                <a:latin typeface="Times New Roman"/>
                <a:ea typeface="Times New Roman"/>
              </a:rPr>
              <a:t> – це набір правил для прийняття рішень, якими</a:t>
            </a:r>
            <a:r>
              <a:rPr lang="uk-UA" sz="2400" spc="-10" dirty="0" smtClean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організація</a:t>
            </a:r>
            <a:r>
              <a:rPr lang="uk-UA" sz="2400" spc="-10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керується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у</a:t>
            </a:r>
            <a:r>
              <a:rPr lang="uk-UA" sz="2400" spc="-20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своїй</a:t>
            </a:r>
            <a:r>
              <a:rPr lang="uk-UA" sz="2400" spc="-5" dirty="0"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</a:rPr>
              <a:t>діяльності (І. </a:t>
            </a:r>
            <a:r>
              <a:rPr lang="uk-UA" sz="2400" dirty="0" err="1" smtClean="0">
                <a:latin typeface="Times New Roman"/>
                <a:ea typeface="Times New Roman"/>
              </a:rPr>
              <a:t>Ансофф</a:t>
            </a:r>
            <a:r>
              <a:rPr lang="uk-UA" sz="2400" dirty="0" smtClean="0">
                <a:latin typeface="Times New Roman"/>
                <a:ea typeface="Times New Roman"/>
              </a:rPr>
              <a:t>)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1550"/>
            <a:ext cx="2697088" cy="209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91287"/>
            <a:ext cx="2376264" cy="186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80174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лево 6"/>
          <p:cNvSpPr/>
          <p:nvPr/>
        </p:nvSpPr>
        <p:spPr>
          <a:xfrm>
            <a:off x="3605141" y="1196750"/>
            <a:ext cx="915139" cy="2880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716016" y="3068960"/>
            <a:ext cx="1296144" cy="256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3452664" y="5447258"/>
            <a:ext cx="1067616" cy="2568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04984" cy="936104"/>
          </a:xfrm>
        </p:spPr>
        <p:txBody>
          <a:bodyPr>
            <a:noAutofit/>
          </a:bodyPr>
          <a:lstStyle/>
          <a:p>
            <a:pPr marL="64770" marR="318770" indent="359410" algn="ctr">
              <a:lnSpc>
                <a:spcPct val="110000"/>
              </a:lnSpc>
              <a:spcAft>
                <a:spcPts val="0"/>
              </a:spcAft>
            </a:pPr>
            <a:r>
              <a:rPr lang="uk-UA" sz="2000" b="1" dirty="0">
                <a:effectLst/>
                <a:latin typeface="Times New Roman"/>
                <a:ea typeface="Times New Roman"/>
              </a:rPr>
              <a:t>Інноваційна</a:t>
            </a:r>
            <a:r>
              <a:rPr lang="uk-UA" sz="2000" b="1" spc="5" dirty="0">
                <a:effectLst/>
                <a:latin typeface="Times New Roman"/>
                <a:ea typeface="Times New Roman"/>
              </a:rPr>
              <a:t> </a:t>
            </a:r>
            <a:r>
              <a:rPr lang="uk-UA" sz="2000" b="1" dirty="0">
                <a:effectLst/>
                <a:latin typeface="Times New Roman"/>
                <a:ea typeface="Times New Roman"/>
              </a:rPr>
              <a:t>політика</a:t>
            </a:r>
            <a:r>
              <a:rPr lang="uk-UA" sz="2000" b="1" spc="20" dirty="0">
                <a:effectLst/>
                <a:latin typeface="Times New Roman"/>
                <a:ea typeface="Times New Roman"/>
              </a:rPr>
              <a:t> </a:t>
            </a:r>
            <a:r>
              <a:rPr lang="uk-UA" sz="2000" b="1" dirty="0">
                <a:effectLst/>
                <a:latin typeface="Times New Roman"/>
                <a:ea typeface="Times New Roman"/>
              </a:rPr>
              <a:t>може</a:t>
            </a:r>
            <a:r>
              <a:rPr lang="uk-UA" sz="2000" b="1" spc="-25" dirty="0">
                <a:effectLst/>
                <a:latin typeface="Times New Roman"/>
                <a:ea typeface="Times New Roman"/>
              </a:rPr>
              <a:t> </a:t>
            </a:r>
            <a:r>
              <a:rPr lang="uk-UA" sz="2000" b="1" dirty="0">
                <a:effectLst/>
                <a:latin typeface="Times New Roman"/>
                <a:ea typeface="Times New Roman"/>
              </a:rPr>
              <a:t>здійснюватись</a:t>
            </a:r>
            <a:r>
              <a:rPr lang="uk-UA" sz="2000" b="1" spc="10" dirty="0">
                <a:effectLst/>
                <a:latin typeface="Times New Roman"/>
                <a:ea typeface="Times New Roman"/>
              </a:rPr>
              <a:t> </a:t>
            </a:r>
            <a:r>
              <a:rPr lang="uk-UA" sz="2000" b="1" dirty="0">
                <a:effectLst/>
                <a:latin typeface="Times New Roman"/>
                <a:ea typeface="Times New Roman"/>
              </a:rPr>
              <a:t>за</a:t>
            </a:r>
            <a:r>
              <a:rPr lang="uk-UA" sz="2000" b="1" spc="20" dirty="0">
                <a:effectLst/>
                <a:latin typeface="Times New Roman"/>
                <a:ea typeface="Times New Roman"/>
              </a:rPr>
              <a:t> </a:t>
            </a:r>
            <a:r>
              <a:rPr lang="uk-UA" sz="2000" b="1" dirty="0">
                <a:effectLst/>
                <a:latin typeface="Times New Roman"/>
                <a:ea typeface="Times New Roman"/>
              </a:rPr>
              <a:t>такими</a:t>
            </a:r>
            <a:r>
              <a:rPr lang="uk-UA" sz="2000" b="1" spc="-5" dirty="0">
                <a:effectLst/>
                <a:latin typeface="Times New Roman"/>
                <a:ea typeface="Times New Roman"/>
              </a:rPr>
              <a:t> </a:t>
            </a:r>
            <a:r>
              <a:rPr lang="uk-UA" sz="2000" b="1" dirty="0">
                <a:effectLst/>
                <a:latin typeface="Times New Roman"/>
                <a:ea typeface="Times New Roman"/>
              </a:rPr>
              <a:t>напрямками:</a:t>
            </a:r>
            <a:r>
              <a:rPr lang="ru-RU" sz="2000" b="1" dirty="0">
                <a:effectLst/>
                <a:latin typeface="Times New Roman"/>
                <a:ea typeface="Times New Roman"/>
              </a:rPr>
              <a:t/>
            </a:r>
            <a:br>
              <a:rPr lang="ru-RU" sz="2000" b="1" dirty="0">
                <a:effectLst/>
                <a:latin typeface="Times New Roman"/>
                <a:ea typeface="Times New Roman"/>
              </a:rPr>
            </a:b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6505" y="1340768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Поліпшення якості продукції, послуг, впровадження системи управління якістю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Забезпечення конкурентоспроможності підприємства на ринку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Впровадження </a:t>
            </a:r>
            <a:r>
              <a:rPr lang="uk-UA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ресурсоощадних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Поліпшення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uk-UA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Екологізація</a:t>
            </a:r>
            <a:r>
              <a:rPr lang="uk-UA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діяльності підприємства в межах сучасних вимог до охорони навколишнього середовища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628800"/>
            <a:ext cx="8208912" cy="3349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dirty="0" smtClean="0">
                <a:latin typeface="Times New Roman"/>
                <a:ea typeface="Times New Roman"/>
              </a:rPr>
              <a:t>	Складовою</a:t>
            </a:r>
            <a:r>
              <a:rPr lang="uk-UA" sz="2400" spc="5" dirty="0" smtClean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загальної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стратегії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торговельного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підприємства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є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b="1" dirty="0" smtClean="0">
                <a:latin typeface="Times New Roman"/>
                <a:ea typeface="Times New Roman"/>
              </a:rPr>
              <a:t>ІННОВАЦІЙНА</a:t>
            </a:r>
            <a:r>
              <a:rPr lang="uk-UA" sz="2400" b="1" spc="5" dirty="0" smtClean="0">
                <a:latin typeface="Times New Roman"/>
                <a:ea typeface="Times New Roman"/>
              </a:rPr>
              <a:t> </a:t>
            </a:r>
            <a:r>
              <a:rPr lang="uk-UA" sz="2400" b="1" dirty="0" smtClean="0">
                <a:latin typeface="Times New Roman"/>
                <a:ea typeface="Times New Roman"/>
              </a:rPr>
              <a:t>ПОЛІТИКА</a:t>
            </a:r>
            <a:r>
              <a:rPr lang="uk-UA" sz="2400" dirty="0" smtClean="0">
                <a:latin typeface="Times New Roman"/>
                <a:ea typeface="Times New Roman"/>
              </a:rPr>
              <a:t>,</a:t>
            </a:r>
            <a:r>
              <a:rPr lang="uk-UA" sz="2400" spc="5" dirty="0" smtClean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яка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визначає цілі та умови здійснення інноваційної діяльності підприємства, націленої на підтримання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його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конкурентоспроможності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та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оптимальне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використання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наявного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</a:rPr>
              <a:t>потенціалу.</a:t>
            </a:r>
            <a:r>
              <a:rPr lang="uk-UA" sz="2400" spc="5" dirty="0">
                <a:latin typeface="Times New Roman"/>
                <a:ea typeface="Times New Roman"/>
              </a:rPr>
              <a:t> 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746" y="4985178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1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Інноваційна політика торговельного підприємства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37395192"/>
              </p:ext>
            </p:extLst>
          </p:nvPr>
        </p:nvGraphicFramePr>
        <p:xfrm>
          <a:off x="395536" y="1340768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5" y="5229201"/>
            <a:ext cx="456154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42492866"/>
              </p:ext>
            </p:extLst>
          </p:nvPr>
        </p:nvGraphicFramePr>
        <p:xfrm>
          <a:off x="755576" y="1268760"/>
          <a:ext cx="820891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055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Види стратегій торговельних підприємств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2260" y="1484784"/>
            <a:ext cx="7704856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100"/>
              <a:buFont typeface="Wingdings"/>
              <a:buChar char=""/>
              <a:tabLst>
                <a:tab pos="571500" algn="l"/>
              </a:tabLst>
            </a:pP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традиційна</a:t>
            </a:r>
            <a:r>
              <a:rPr lang="uk-UA" sz="2800" spc="-1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–</a:t>
            </a:r>
            <a:r>
              <a:rPr lang="uk-UA" sz="2800" spc="-2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винятково</a:t>
            </a:r>
            <a:r>
              <a:rPr lang="uk-UA" sz="2800" spc="-2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підвищення</a:t>
            </a:r>
            <a:r>
              <a:rPr lang="uk-UA" sz="2800" spc="-1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якості</a:t>
            </a:r>
            <a:r>
              <a:rPr lang="uk-UA" sz="2800" spc="-2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продукції</a:t>
            </a:r>
            <a:r>
              <a:rPr lang="uk-UA" sz="2800" spc="-2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чи</a:t>
            </a:r>
            <a:r>
              <a:rPr lang="uk-UA" sz="28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послуг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(</a:t>
            </a:r>
            <a:r>
              <a:rPr lang="uk-UA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«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-</a:t>
            </a:r>
            <a:r>
              <a:rPr lang="uk-UA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» не має випереджувального характеру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)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;</a:t>
            </a:r>
            <a:endParaRPr lang="uk-UA" sz="2800" dirty="0" smtClean="0">
              <a:solidFill>
                <a:schemeClr val="accent5">
                  <a:lumMod val="50000"/>
                </a:schemeClr>
              </a:solidFill>
              <a:latin typeface="Times New Roman"/>
              <a:ea typeface="Wingdings"/>
              <a:cs typeface="Wingdings"/>
            </a:endParaRPr>
          </a:p>
          <a:p>
            <a:pPr marL="342900" lvl="0" indent="-342900" algn="just">
              <a:spcBef>
                <a:spcPts val="5"/>
              </a:spcBef>
              <a:spcAft>
                <a:spcPts val="0"/>
              </a:spcAft>
              <a:buSzPts val="1100"/>
              <a:buFont typeface="Wingdings"/>
              <a:buChar char=""/>
              <a:tabLst>
                <a:tab pos="571500" algn="l"/>
              </a:tabLst>
            </a:pP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/>
              <a:ea typeface="Wingdings"/>
              <a:cs typeface="Wingdings"/>
            </a:endParaRPr>
          </a:p>
          <a:p>
            <a:pPr marL="342900" lvl="0" indent="-342900" algn="just">
              <a:spcBef>
                <a:spcPts val="150"/>
              </a:spcBef>
              <a:spcAft>
                <a:spcPts val="0"/>
              </a:spcAft>
              <a:buSzPts val="1100"/>
              <a:buFont typeface="Wingdings"/>
              <a:buChar char=""/>
              <a:tabLst>
                <a:tab pos="571500" algn="l"/>
              </a:tabLst>
            </a:pPr>
            <a:r>
              <a:rPr lang="uk-UA" sz="2800" b="1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імітаційна</a:t>
            </a:r>
            <a:r>
              <a:rPr lang="uk-UA" sz="28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–</a:t>
            </a:r>
            <a:r>
              <a:rPr lang="uk-UA" sz="2800" spc="-3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залучення</a:t>
            </a:r>
            <a:r>
              <a:rPr lang="uk-UA" sz="2800" spc="-1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інноваційних</a:t>
            </a:r>
            <a:r>
              <a:rPr lang="uk-UA" sz="2800" spc="-3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технологій</a:t>
            </a:r>
            <a:r>
              <a:rPr lang="uk-UA" sz="2800" spc="-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за</a:t>
            </a:r>
            <a:r>
              <a:rPr lang="uk-UA" sz="2800" spc="-2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рахунок</a:t>
            </a:r>
            <a:r>
              <a:rPr lang="uk-UA" sz="2800" spc="-2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купівлі</a:t>
            </a:r>
            <a:r>
              <a:rPr lang="uk-UA" sz="2800" spc="-2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 smtClean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ліцензій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 (</a:t>
            </a:r>
            <a:r>
              <a:rPr lang="uk-UA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«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-</a:t>
            </a:r>
            <a:r>
              <a:rPr lang="uk-UA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»результативна лише за глибокого знання ринкової </a:t>
            </a:r>
            <a:r>
              <a:rPr lang="uk-UA" sz="2800" dirty="0" err="1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кон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’</a:t>
            </a:r>
            <a:r>
              <a:rPr lang="uk-UA" sz="2800" dirty="0" err="1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юктури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)</a:t>
            </a:r>
            <a:r>
              <a:rPr lang="uk-UA" sz="2800" dirty="0" smtClean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;</a:t>
            </a:r>
            <a:endParaRPr lang="en-US" sz="2800" dirty="0" smtClean="0">
              <a:solidFill>
                <a:srgbClr val="0070C0"/>
              </a:solidFill>
              <a:latin typeface="Times New Roman"/>
              <a:ea typeface="Wingdings"/>
              <a:cs typeface="Wingdings"/>
            </a:endParaRPr>
          </a:p>
          <a:p>
            <a:pPr lvl="0" algn="just">
              <a:spcBef>
                <a:spcPts val="150"/>
              </a:spcBef>
              <a:spcAft>
                <a:spcPts val="0"/>
              </a:spcAft>
              <a:buSzPts val="1100"/>
              <a:tabLst>
                <a:tab pos="571500" algn="l"/>
              </a:tabLst>
            </a:pPr>
            <a:endParaRPr lang="ru-RU" sz="2800" dirty="0">
              <a:solidFill>
                <a:srgbClr val="0070C0"/>
              </a:solidFill>
              <a:latin typeface="Times New Roman"/>
              <a:ea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080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24744"/>
            <a:ext cx="8208912" cy="5560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20040" lvl="0" indent="-342900" algn="just">
              <a:lnSpc>
                <a:spcPct val="111000"/>
              </a:lnSpc>
              <a:spcBef>
                <a:spcPts val="175"/>
              </a:spcBef>
              <a:buSzPts val="1100"/>
              <a:buFont typeface="Wingdings"/>
              <a:buChar char=""/>
              <a:tabLst>
                <a:tab pos="571500" algn="l"/>
              </a:tabLst>
            </a:pPr>
            <a:r>
              <a:rPr lang="uk-UA" sz="2800" b="1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залежна</a:t>
            </a:r>
            <a:r>
              <a:rPr lang="uk-UA" sz="2800" spc="5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– дрібні підприємства</a:t>
            </a:r>
            <a:r>
              <a:rPr lang="uk-UA" sz="2800" spc="5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є підрядниками</a:t>
            </a:r>
            <a:r>
              <a:rPr lang="uk-UA" sz="2800" spc="5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у крупніших щодо виробництва</a:t>
            </a:r>
            <a:r>
              <a:rPr lang="uk-UA" sz="2800" spc="5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нового</a:t>
            </a:r>
            <a:r>
              <a:rPr lang="uk-UA" sz="2800" spc="5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продукту,</a:t>
            </a:r>
            <a:r>
              <a:rPr lang="uk-UA" sz="2800" spc="2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послуги</a:t>
            </a:r>
            <a:r>
              <a:rPr lang="uk-UA" sz="2800" spc="2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або</a:t>
            </a:r>
            <a:r>
              <a:rPr lang="uk-UA" sz="2800" spc="-15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виробничого</a:t>
            </a:r>
            <a:r>
              <a:rPr lang="uk-UA" sz="2800" spc="-15" dirty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800" dirty="0" smtClean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методу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(</a:t>
            </a:r>
            <a:r>
              <a:rPr lang="uk-UA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«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-</a:t>
            </a:r>
            <a:r>
              <a:rPr lang="uk-UA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» </a:t>
            </a:r>
            <a:r>
              <a:rPr lang="uk-UA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успіх залежить від успіху у споживачів основного продукту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)</a:t>
            </a:r>
            <a:r>
              <a:rPr lang="uk-UA" sz="2800" dirty="0" smtClean="0">
                <a:solidFill>
                  <a:srgbClr val="00B050"/>
                </a:solidFill>
                <a:latin typeface="Times New Roman"/>
                <a:ea typeface="Wingdings"/>
                <a:cs typeface="Wingdings"/>
              </a:rPr>
              <a:t>;</a:t>
            </a:r>
          </a:p>
          <a:p>
            <a:pPr marL="342900" marR="320040" lvl="0" indent="-342900" algn="just">
              <a:lnSpc>
                <a:spcPct val="110000"/>
              </a:lnSpc>
              <a:spcBef>
                <a:spcPts val="20"/>
              </a:spcBef>
              <a:buSzPts val="1100"/>
              <a:buFont typeface="Wingdings"/>
              <a:buChar char=""/>
              <a:tabLst>
                <a:tab pos="571500" algn="l"/>
              </a:tabLst>
            </a:pPr>
            <a:r>
              <a:rPr lang="uk-UA" sz="2400" b="1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опортуністська</a:t>
            </a:r>
            <a:r>
              <a:rPr lang="uk-UA" sz="2400" b="1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 (стратегія «ніші</a:t>
            </a:r>
            <a:r>
              <a:rPr lang="uk-UA" sz="2400" b="1" spc="5" dirty="0" smtClean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») </a:t>
            </a:r>
            <a:r>
              <a:rPr lang="uk-UA" sz="2400" dirty="0" smtClean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–</a:t>
            </a:r>
            <a:r>
              <a:rPr lang="uk-UA" sz="2400" spc="5" dirty="0" smtClean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пошук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підприємством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такого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виду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продукції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чи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послуги,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який</a:t>
            </a:r>
            <a:r>
              <a:rPr lang="uk-UA" sz="2400" spc="27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не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потребує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особливих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витрат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на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дослідження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і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впровадження,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а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змогу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упродовж</a:t>
            </a:r>
            <a:r>
              <a:rPr lang="uk-UA" sz="2400" spc="27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певного</a:t>
            </a:r>
            <a:r>
              <a:rPr lang="uk-UA" sz="2400" spc="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періоду</a:t>
            </a:r>
            <a:r>
              <a:rPr lang="uk-UA" sz="2400" spc="-2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одноосібно</a:t>
            </a:r>
            <a:r>
              <a:rPr lang="uk-UA" sz="2400" spc="-1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працювати</a:t>
            </a:r>
            <a:r>
              <a:rPr lang="uk-UA" sz="2400" spc="-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на</a:t>
            </a:r>
            <a:r>
              <a:rPr lang="uk-UA" sz="2400" spc="25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ринку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 (</a:t>
            </a:r>
            <a:r>
              <a:rPr lang="uk-UA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«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-</a:t>
            </a:r>
            <a:r>
              <a:rPr lang="uk-UA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» ризик швидкої втрати монополії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)</a:t>
            </a:r>
            <a:r>
              <a:rPr lang="uk-UA" sz="2400" dirty="0">
                <a:solidFill>
                  <a:srgbClr val="0070C0"/>
                </a:solidFill>
                <a:latin typeface="Times New Roman"/>
                <a:ea typeface="Wingdings"/>
                <a:cs typeface="Wingdings"/>
              </a:rPr>
              <a:t>;</a:t>
            </a:r>
          </a:p>
          <a:p>
            <a:pPr marL="342900" marR="320040" lvl="0" indent="-342900" algn="just">
              <a:lnSpc>
                <a:spcPct val="111000"/>
              </a:lnSpc>
              <a:spcBef>
                <a:spcPts val="175"/>
              </a:spcBef>
              <a:buSzPts val="1100"/>
              <a:buFont typeface="Wingdings"/>
              <a:buChar char=""/>
              <a:tabLst>
                <a:tab pos="571500" algn="l"/>
              </a:tabLst>
            </a:pPr>
            <a:endParaRPr lang="ru-RU" sz="2800" dirty="0">
              <a:solidFill>
                <a:srgbClr val="00B050"/>
              </a:solidFill>
              <a:latin typeface="Times New Roman"/>
              <a:ea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863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203775"/>
            <a:ext cx="8064896" cy="3218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20040" lvl="0" indent="-342900" algn="just">
              <a:lnSpc>
                <a:spcPct val="110000"/>
              </a:lnSpc>
              <a:spcBef>
                <a:spcPts val="20"/>
              </a:spcBef>
              <a:spcAft>
                <a:spcPts val="0"/>
              </a:spcAft>
              <a:buSzPts val="1100"/>
              <a:buFont typeface="Wingdings"/>
              <a:buChar char=""/>
              <a:tabLst>
                <a:tab pos="571500" algn="l"/>
              </a:tabLst>
            </a:pPr>
            <a:r>
              <a:rPr lang="uk-UA" sz="2400" b="1" dirty="0" smtClean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оборонна</a:t>
            </a:r>
            <a:r>
              <a:rPr lang="en-US" sz="2400" b="1" dirty="0" smtClean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(</a:t>
            </a:r>
            <a:r>
              <a:rPr lang="uk-UA" sz="2400" b="1" dirty="0" smtClean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захисна</a:t>
            </a:r>
            <a:r>
              <a:rPr lang="en-US" sz="2400" b="1" dirty="0" smtClean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)</a:t>
            </a:r>
            <a:r>
              <a:rPr lang="uk-UA" sz="2400" b="1" dirty="0" smtClean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– підвищення технічного рівня діяльності, впровадження досліджень і розробок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не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для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лідируючого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місця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в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певній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галузі,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а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для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утримання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стабільної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позиції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серед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інших</a:t>
            </a:r>
            <a:r>
              <a:rPr lang="uk-UA" sz="2400" spc="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підприємств</a:t>
            </a:r>
            <a:r>
              <a:rPr lang="uk-UA" sz="2400" spc="1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у</a:t>
            </a:r>
            <a:r>
              <a:rPr lang="uk-UA" sz="2400" spc="-1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техніко-технологічному</a:t>
            </a:r>
            <a:r>
              <a:rPr lang="uk-UA" sz="2400" spc="-15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розвитку</a:t>
            </a:r>
            <a:r>
              <a:rPr lang="uk-UA" sz="2400" dirty="0" smtClean="0">
                <a:solidFill>
                  <a:schemeClr val="accent2"/>
                </a:solidFill>
                <a:latin typeface="Times New Roman"/>
                <a:ea typeface="Wingdings"/>
                <a:cs typeface="Wingdings"/>
              </a:rPr>
              <a:t>;</a:t>
            </a:r>
            <a:r>
              <a:rPr lang="en-US" sz="2400" dirty="0" smtClean="0"/>
              <a:t> </a:t>
            </a:r>
            <a:r>
              <a:rPr lang="uk-UA" sz="2400" b="1" dirty="0" smtClean="0">
                <a:solidFill>
                  <a:schemeClr val="accent2"/>
                </a:solidFill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</a:rPr>
              <a:t>Coca-Cola </a:t>
            </a:r>
            <a:r>
              <a:rPr lang="uk-UA" sz="2400" b="1" dirty="0" smtClean="0">
                <a:solidFill>
                  <a:schemeClr val="accent2"/>
                </a:solidFill>
              </a:rPr>
              <a:t>і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chemeClr val="accent2"/>
                </a:solidFill>
              </a:rPr>
              <a:t>Pepsi-Cola, Kodak </a:t>
            </a:r>
            <a:r>
              <a:rPr lang="ru-RU" sz="2400" b="1" dirty="0">
                <a:solidFill>
                  <a:schemeClr val="accent2"/>
                </a:solidFill>
              </a:rPr>
              <a:t>і </a:t>
            </a:r>
            <a:r>
              <a:rPr lang="en-US" sz="2400" b="1" dirty="0">
                <a:solidFill>
                  <a:schemeClr val="accent2"/>
                </a:solidFill>
              </a:rPr>
              <a:t>Polaroid, </a:t>
            </a:r>
            <a:r>
              <a:rPr lang="ru-RU" sz="2400" b="1" dirty="0">
                <a:solidFill>
                  <a:schemeClr val="accent2"/>
                </a:solidFill>
              </a:rPr>
              <a:t>Геркулес та Левада, ТМ «Наша Ряба» та ТМ «</a:t>
            </a:r>
            <a:r>
              <a:rPr lang="ru-RU" sz="2400" b="1" dirty="0" err="1">
                <a:solidFill>
                  <a:schemeClr val="accent2"/>
                </a:solidFill>
              </a:rPr>
              <a:t>Гаврилівські</a:t>
            </a:r>
            <a:r>
              <a:rPr lang="ru-RU" sz="2400" b="1" dirty="0">
                <a:solidFill>
                  <a:schemeClr val="accent2"/>
                </a:solidFill>
              </a:rPr>
              <a:t> курчата</a:t>
            </a:r>
            <a:r>
              <a:rPr lang="ru-RU" sz="2400" b="1" dirty="0" smtClean="0">
                <a:solidFill>
                  <a:schemeClr val="accent2"/>
                </a:solidFill>
              </a:rPr>
              <a:t>»).</a:t>
            </a:r>
            <a:endParaRPr lang="ru-RU" sz="2400" b="1" dirty="0">
              <a:solidFill>
                <a:schemeClr val="accent2"/>
              </a:solidFill>
              <a:latin typeface="Times New Roman"/>
              <a:ea typeface="Wingdings"/>
              <a:cs typeface="Wingdings"/>
            </a:endParaRPr>
          </a:p>
          <a:p>
            <a:pPr marL="342900" marR="320040" lvl="0" indent="-342900" algn="just">
              <a:lnSpc>
                <a:spcPct val="110000"/>
              </a:lnSpc>
              <a:spcBef>
                <a:spcPts val="20"/>
              </a:spcBef>
              <a:spcAft>
                <a:spcPts val="0"/>
              </a:spcAft>
              <a:buSzPts val="1100"/>
              <a:buFont typeface="Wingdings"/>
              <a:buChar char=""/>
              <a:tabLst>
                <a:tab pos="571500" algn="l"/>
              </a:tabLst>
            </a:pPr>
            <a:endParaRPr lang="ru-RU" dirty="0">
              <a:effectLst/>
              <a:latin typeface="Times New Roman"/>
              <a:ea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49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96752"/>
            <a:ext cx="8136904" cy="2326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72390" lvl="1" indent="-285750" algn="just">
              <a:lnSpc>
                <a:spcPct val="110000"/>
              </a:lnSpc>
              <a:spcBef>
                <a:spcPts val="20"/>
              </a:spcBef>
              <a:spcAft>
                <a:spcPts val="0"/>
              </a:spcAft>
              <a:buSzPts val="1100"/>
              <a:buFont typeface="Wingdings"/>
              <a:buChar char=""/>
              <a:tabLst>
                <a:tab pos="821055" algn="l"/>
              </a:tabLst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наступальна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–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тріумф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на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ринку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вимагає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наявності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висококваліфікованого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персоналу,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проведення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масштабної</a:t>
            </a:r>
            <a:r>
              <a:rPr lang="uk-UA" sz="2400" spc="5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внутрішньо-організаційної</a:t>
            </a:r>
            <a:r>
              <a:rPr lang="uk-UA" sz="2400" spc="5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 </a:t>
            </a:r>
            <a:r>
              <a:rPr lang="uk-UA" sz="24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Wingdings"/>
                <a:cs typeface="Wingdings"/>
              </a:rPr>
              <a:t>роботи </a:t>
            </a:r>
            <a:r>
              <a:rPr lang="uk-UA" sz="24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(</a:t>
            </a:r>
            <a:r>
              <a:rPr lang="uk-UA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«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-</a:t>
            </a:r>
            <a:r>
              <a:rPr lang="uk-UA" sz="28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» потребує значних коштів та проведення великої організаторської роботи</a:t>
            </a:r>
            <a:r>
              <a:rPr lang="uk-UA" sz="2400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).</a:t>
            </a:r>
            <a:r>
              <a:rPr lang="uk-UA" sz="2400" spc="5" dirty="0" smtClean="0">
                <a:solidFill>
                  <a:srgbClr val="FF0000"/>
                </a:solidFill>
                <a:latin typeface="Times New Roman"/>
                <a:ea typeface="Wingdings"/>
                <a:cs typeface="Wingdings"/>
              </a:rPr>
              <a:t> </a:t>
            </a:r>
            <a:endParaRPr lang="ru-RU" sz="2400" dirty="0">
              <a:solidFill>
                <a:srgbClr val="FF0000"/>
              </a:solidFill>
              <a:effectLst/>
              <a:latin typeface="Times New Roman"/>
              <a:ea typeface="Wingdings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413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213</TotalTime>
  <Words>500</Words>
  <Application>Microsoft Office PowerPoint</Application>
  <PresentationFormat>Экран (4:3)</PresentationFormat>
  <Paragraphs>54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Інноваційні стратегії  розвитку  підприємств</vt:lpstr>
      <vt:lpstr>Презентация PowerPoint</vt:lpstr>
      <vt:lpstr>Інноваційна політика може здійснюватись за такими напрямками: </vt:lpstr>
      <vt:lpstr>Презентация PowerPoint</vt:lpstr>
      <vt:lpstr>Інноваційна політика торговельного підприємства</vt:lpstr>
      <vt:lpstr>Види стратегій торговельних підприємств</vt:lpstr>
      <vt:lpstr>Презентация PowerPoint</vt:lpstr>
      <vt:lpstr>Презентация PowerPoint</vt:lpstr>
      <vt:lpstr>Презентация PowerPoint</vt:lpstr>
      <vt:lpstr>інноваційна стратегія розпадається на три типи нововведень: </vt:lpstr>
      <vt:lpstr>МАТРИЦЯ АНСОФФА:</vt:lpstr>
      <vt:lpstr>Відповідно, можливі  варіантИ поєднання даних змінних  (Матриця Ансоффа)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Інноваійні стратегії розвитку торгівельних підприємств</dc:title>
  <dc:creator>User</dc:creator>
  <cp:lastModifiedBy>Завадских</cp:lastModifiedBy>
  <cp:revision>26</cp:revision>
  <dcterms:created xsi:type="dcterms:W3CDTF">2021-11-08T21:02:14Z</dcterms:created>
  <dcterms:modified xsi:type="dcterms:W3CDTF">2021-11-10T10:21:51Z</dcterms:modified>
</cp:coreProperties>
</file>