
<file path=[Content_Types].xml><?xml version="1.0" encoding="utf-8"?>
<Types xmlns="http://schemas.openxmlformats.org/package/2006/content-types">
  <Default ContentType="image/jpeg" Extension="jfif"/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chart+xml" PartName="/ppt/charts/chart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58" r:id="rId6"/>
    <p:sldId id="264" r:id="rId7"/>
    <p:sldId id="262" r:id="rId8"/>
    <p:sldId id="263" r:id="rId9"/>
    <p:sldId id="261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grin\Desktop\&#1058;&#1086;&#1074;&#1072;&#1088;&#1086;&#1086;&#1073;&#1086;&#1088;&#1086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87011908479251"/>
          <c:y val="3.112399275897449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Імпорт автомобілів в Україну 2019 - 2020 рр.</c:v>
          </c:tx>
          <c:invertIfNegative val="0"/>
          <c:cat>
            <c:strRef>
              <c:f>Лист3!$E$4:$H$5</c:f>
              <c:strCache>
                <c:ptCount val="3"/>
                <c:pt idx="0">
                  <c:v>2019</c:v>
                </c:pt>
                <c:pt idx="2">
                  <c:v>2020</c:v>
                </c:pt>
              </c:strCache>
            </c:strRef>
          </c:cat>
          <c:val>
            <c:numRef>
              <c:f>Лист3!$E$6:$H$6</c:f>
              <c:numCache>
                <c:formatCode>General</c:formatCode>
                <c:ptCount val="4"/>
                <c:pt idx="0">
                  <c:v>32936</c:v>
                </c:pt>
                <c:pt idx="2">
                  <c:v>43785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882496"/>
        <c:axId val="161884032"/>
      </c:barChart>
      <c:catAx>
        <c:axId val="16188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884032"/>
        <c:crosses val="autoZero"/>
        <c:auto val="1"/>
        <c:lblAlgn val="ctr"/>
        <c:lblOffset val="100"/>
        <c:noMultiLvlLbl val="0"/>
      </c:catAx>
      <c:valAx>
        <c:axId val="161884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882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33464566929137"/>
          <c:y val="0.36497302420530769"/>
          <c:w val="0.30766537465842458"/>
          <c:h val="0.139656605424321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fif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f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20.jfif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f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fif"/><Relationship Id="rId3" Type="http://schemas.openxmlformats.org/officeDocument/2006/relationships/image" Target="../media/image22.jpeg"/><Relationship Id="rId7" Type="http://schemas.openxmlformats.org/officeDocument/2006/relationships/image" Target="../media/image26.jf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fif"/><Relationship Id="rId5" Type="http://schemas.openxmlformats.org/officeDocument/2006/relationships/image" Target="../media/image24.jfif"/><Relationship Id="rId4" Type="http://schemas.openxmlformats.org/officeDocument/2006/relationships/image" Target="../media/image23.jfif"/><Relationship Id="rId9" Type="http://schemas.openxmlformats.org/officeDocument/2006/relationships/image" Target="../media/image28.jfif"/></Relationships>
</file>

<file path=ppt/slides/_rels/slide9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1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Презентація на тему: </a:t>
            </a:r>
            <a:r>
              <a:rPr lang="uk-UA" dirty="0" smtClean="0"/>
              <a:t>«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ринку </a:t>
            </a:r>
            <a:r>
              <a:rPr lang="ru-RU" dirty="0" err="1"/>
              <a:t>вживаних</a:t>
            </a:r>
            <a:r>
              <a:rPr lang="ru-RU" dirty="0"/>
              <a:t> </a:t>
            </a:r>
            <a:r>
              <a:rPr lang="ru-RU" dirty="0" err="1"/>
              <a:t>автомобілей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6381328"/>
            <a:ext cx="3944888" cy="38444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Виконав: </a:t>
            </a:r>
            <a:r>
              <a:rPr lang="uk-UA" dirty="0" err="1" smtClean="0"/>
              <a:t>Гриняк</a:t>
            </a:r>
            <a:r>
              <a:rPr lang="uk-UA" dirty="0" smtClean="0"/>
              <a:t> Дмитро 21 </a:t>
            </a:r>
            <a:r>
              <a:rPr lang="uk-UA" dirty="0" err="1" smtClean="0"/>
              <a:t>сПТ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26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Переваги</a:t>
            </a:r>
            <a:r>
              <a:rPr lang="ru-RU" dirty="0"/>
              <a:t> та </a:t>
            </a:r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імпорту</a:t>
            </a:r>
            <a:r>
              <a:rPr lang="ru-RU" dirty="0"/>
              <a:t> </a:t>
            </a:r>
            <a:r>
              <a:rPr lang="ru-RU" dirty="0" err="1"/>
              <a:t>автомобілів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Штатів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dirty="0" smtClean="0">
                <a:solidFill>
                  <a:srgbClr val="00B050"/>
                </a:solidFill>
              </a:rPr>
              <a:t>Переваги</a:t>
            </a:r>
          </a:p>
          <a:p>
            <a:pPr marL="109728" indent="0">
              <a:buNone/>
            </a:pPr>
            <a:r>
              <a:rPr lang="uk-UA" dirty="0" smtClean="0">
                <a:solidFill>
                  <a:srgbClr val="00B050"/>
                </a:solidFill>
              </a:rPr>
              <a:t>	</a:t>
            </a:r>
            <a:r>
              <a:rPr lang="uk-UA" sz="1800" dirty="0" smtClean="0"/>
              <a:t>- Ексклюзивне авто</a:t>
            </a:r>
          </a:p>
          <a:p>
            <a:pPr marL="109728" indent="0">
              <a:buNone/>
            </a:pPr>
            <a:r>
              <a:rPr lang="uk-UA" sz="1800" dirty="0">
                <a:solidFill>
                  <a:srgbClr val="00B050"/>
                </a:solidFill>
              </a:rPr>
              <a:t>	</a:t>
            </a:r>
            <a:r>
              <a:rPr lang="uk-UA" sz="1800" dirty="0" smtClean="0"/>
              <a:t>- Дешевше ніж в Україні</a:t>
            </a:r>
          </a:p>
          <a:p>
            <a:pPr marL="109728" indent="0">
              <a:buNone/>
            </a:pPr>
            <a:r>
              <a:rPr lang="uk-UA" sz="1800" dirty="0">
                <a:solidFill>
                  <a:srgbClr val="00B050"/>
                </a:solidFill>
              </a:rPr>
              <a:t>	</a:t>
            </a:r>
            <a:r>
              <a:rPr lang="uk-UA" sz="1800" dirty="0" smtClean="0"/>
              <a:t>- </a:t>
            </a:r>
            <a:endParaRPr lang="uk-UA" sz="1800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endParaRPr lang="uk-UA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endParaRPr lang="uk-UA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Недоліки</a:t>
            </a:r>
          </a:p>
          <a:p>
            <a:pPr marL="109728" indent="0">
              <a:buNone/>
            </a:pPr>
            <a:r>
              <a:rPr lang="uk-UA" dirty="0">
                <a:solidFill>
                  <a:srgbClr val="FF0000"/>
                </a:solidFill>
              </a:rPr>
              <a:t>	</a:t>
            </a:r>
            <a:r>
              <a:rPr lang="uk-UA" sz="2400" dirty="0" smtClean="0"/>
              <a:t>- </a:t>
            </a:r>
            <a:r>
              <a:rPr lang="uk-UA" sz="1800" dirty="0" smtClean="0"/>
              <a:t>Покупка авто по фотокартці </a:t>
            </a:r>
          </a:p>
          <a:p>
            <a:pPr marL="109728" indent="0">
              <a:buNone/>
            </a:pPr>
            <a:r>
              <a:rPr lang="uk-UA" sz="1800" dirty="0"/>
              <a:t>	</a:t>
            </a:r>
            <a:r>
              <a:rPr lang="uk-UA" sz="1800" dirty="0" smtClean="0"/>
              <a:t>- Автомобіль з пошкодженнями</a:t>
            </a:r>
          </a:p>
          <a:p>
            <a:pPr marL="109728" indent="0">
              <a:buNone/>
            </a:pPr>
            <a:r>
              <a:rPr lang="uk-UA" sz="1800" dirty="0"/>
              <a:t>	</a:t>
            </a:r>
            <a:r>
              <a:rPr lang="uk-UA" sz="1800" dirty="0" smtClean="0"/>
              <a:t>- Проблема с документами </a:t>
            </a:r>
          </a:p>
          <a:p>
            <a:pPr marL="109728" indent="0">
              <a:buNone/>
            </a:pPr>
            <a:r>
              <a:rPr lang="uk-UA" sz="1800" dirty="0"/>
              <a:t>	</a:t>
            </a:r>
            <a:r>
              <a:rPr lang="uk-UA" sz="1800" dirty="0" smtClean="0"/>
              <a:t>- Можливість не знайти спеціалістів по ремонту </a:t>
            </a:r>
          </a:p>
          <a:p>
            <a:pPr marL="109728" indent="0">
              <a:buNone/>
            </a:pPr>
            <a:r>
              <a:rPr lang="uk-UA" sz="1800" dirty="0"/>
              <a:t>	</a:t>
            </a:r>
            <a:r>
              <a:rPr lang="uk-UA" sz="1800" dirty="0" smtClean="0"/>
              <a:t>- Ціна розмитнення </a:t>
            </a:r>
          </a:p>
          <a:p>
            <a:pPr marL="109728" indent="0">
              <a:buNone/>
            </a:pPr>
            <a:r>
              <a:rPr lang="uk-UA" sz="1800" dirty="0"/>
              <a:t>	</a:t>
            </a:r>
            <a:r>
              <a:rPr lang="uk-UA" sz="1800" dirty="0" smtClean="0"/>
              <a:t>- Можливість потоплення кораблю с автомобілем </a:t>
            </a:r>
          </a:p>
          <a:p>
            <a:pPr marL="109728" indent="0">
              <a:buNone/>
            </a:pPr>
            <a:r>
              <a:rPr lang="uk-UA" sz="1800" dirty="0"/>
              <a:t>	</a:t>
            </a:r>
            <a:r>
              <a:rPr lang="uk-UA" sz="1800" dirty="0" smtClean="0"/>
              <a:t>- Пошкодження авто в морському порту </a:t>
            </a:r>
          </a:p>
          <a:p>
            <a:pPr marL="109728" indent="0">
              <a:buNone/>
            </a:pPr>
            <a:r>
              <a:rPr lang="uk-UA" sz="1800" dirty="0">
                <a:solidFill>
                  <a:srgbClr val="FF0000"/>
                </a:solidFill>
              </a:rPr>
              <a:t>	</a:t>
            </a:r>
            <a:endParaRPr lang="uk-UA" sz="18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57808"/>
          </a:xfrm>
        </p:spPr>
        <p:txBody>
          <a:bodyPr>
            <a:normAutofit fontScale="90000"/>
          </a:bodyPr>
          <a:lstStyle/>
          <a:p>
            <a:r>
              <a:rPr lang="ru-RU" dirty="0"/>
              <a:t>Список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за авто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dirty="0" smtClean="0"/>
              <a:t>	1. Вартість авто на аукціоні (кінцева ставка)</a:t>
            </a:r>
          </a:p>
          <a:p>
            <a:pPr marL="109728" indent="0">
              <a:buNone/>
            </a:pPr>
            <a:r>
              <a:rPr lang="uk-UA" dirty="0" smtClean="0"/>
              <a:t>	2. Збір аукціону (Податок аукціону)</a:t>
            </a:r>
          </a:p>
          <a:p>
            <a:pPr marL="109728" indent="0">
              <a:buNone/>
            </a:pPr>
            <a:r>
              <a:rPr lang="uk-UA" dirty="0" smtClean="0"/>
              <a:t>	3. Доставка по суші (По території США)</a:t>
            </a:r>
          </a:p>
          <a:p>
            <a:pPr marL="109728" indent="0">
              <a:buNone/>
            </a:pPr>
            <a:r>
              <a:rPr lang="uk-UA" dirty="0" smtClean="0"/>
              <a:t>	4. Доставка по океану </a:t>
            </a:r>
          </a:p>
          <a:p>
            <a:pPr marL="109728" indent="0">
              <a:buNone/>
            </a:pPr>
            <a:r>
              <a:rPr lang="uk-UA" dirty="0" smtClean="0"/>
              <a:t>	5. Брокерські платежі </a:t>
            </a:r>
          </a:p>
          <a:p>
            <a:pPr marL="109728" indent="0">
              <a:buNone/>
            </a:pPr>
            <a:r>
              <a:rPr lang="uk-UA" dirty="0" smtClean="0"/>
              <a:t>	6. Розмитнення автомобіля </a:t>
            </a:r>
          </a:p>
          <a:p>
            <a:pPr marL="109728" indent="0">
              <a:buNone/>
            </a:pPr>
            <a:r>
              <a:rPr lang="uk-UA" dirty="0" smtClean="0"/>
              <a:t>	7. Сертифікація на Україні</a:t>
            </a:r>
          </a:p>
          <a:p>
            <a:pPr marL="109728" indent="0">
              <a:buNone/>
            </a:pPr>
            <a:r>
              <a:rPr lang="uk-UA" dirty="0" smtClean="0"/>
              <a:t>	8. Постановка на облік </a:t>
            </a:r>
          </a:p>
          <a:p>
            <a:pPr marL="109728" indent="0">
              <a:buNone/>
            </a:pPr>
            <a:r>
              <a:rPr lang="uk-UA" dirty="0" smtClean="0"/>
              <a:t>	9*. Послуги компанії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04864"/>
            <a:ext cx="7725544" cy="4081640"/>
          </a:xfrm>
        </p:spPr>
        <p:txBody>
          <a:bodyPr/>
          <a:lstStyle/>
          <a:p>
            <a:pPr marL="566928" indent="-457200">
              <a:buAutoNum type="arabicParenR"/>
            </a:pP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 </a:t>
            </a:r>
            <a:endParaRPr lang="ru-RU" sz="2000" dirty="0" smtClean="0"/>
          </a:p>
          <a:p>
            <a:pPr marL="566928" indent="-457200">
              <a:buAutoNum type="arabicParenR"/>
            </a:pPr>
            <a:r>
              <a:rPr lang="ru-RU" sz="2000" dirty="0"/>
              <a:t>Статистика </a:t>
            </a:r>
            <a:r>
              <a:rPr lang="ru-RU" sz="2000" dirty="0" err="1"/>
              <a:t>імпортованих</a:t>
            </a:r>
            <a:r>
              <a:rPr lang="ru-RU" sz="2000" dirty="0"/>
              <a:t> </a:t>
            </a:r>
            <a:r>
              <a:rPr lang="ru-RU" sz="2000" dirty="0" err="1"/>
              <a:t>автомобілів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США в </a:t>
            </a:r>
            <a:r>
              <a:rPr lang="ru-RU" sz="2000" dirty="0" err="1" smtClean="0"/>
              <a:t>Україну</a:t>
            </a:r>
            <a:endParaRPr lang="ru-RU" sz="2000" dirty="0" smtClean="0"/>
          </a:p>
          <a:p>
            <a:pPr marL="566928" indent="-457200">
              <a:buAutoNum type="arabicParenR"/>
            </a:pPr>
            <a:r>
              <a:rPr lang="ru-RU" sz="2000" dirty="0" err="1"/>
              <a:t>Популярні</a:t>
            </a:r>
            <a:r>
              <a:rPr lang="ru-RU" sz="2000" dirty="0"/>
              <a:t> марки авто,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імпортуються</a:t>
            </a:r>
            <a:r>
              <a:rPr lang="ru-RU" sz="2000" dirty="0"/>
              <a:t> в </a:t>
            </a:r>
            <a:r>
              <a:rPr lang="ru-RU" sz="2000" dirty="0" err="1"/>
              <a:t>Україну</a:t>
            </a:r>
            <a:r>
              <a:rPr lang="ru-RU" sz="2000" dirty="0"/>
              <a:t> </a:t>
            </a:r>
            <a:endParaRPr lang="ru-RU" sz="2000" dirty="0"/>
          </a:p>
          <a:p>
            <a:pPr marL="566928" indent="-457200">
              <a:buAutoNum type="arabicParenR"/>
            </a:pPr>
            <a:r>
              <a:rPr lang="ru-RU" sz="2000" dirty="0" err="1"/>
              <a:t>Типи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 та </a:t>
            </a:r>
            <a:r>
              <a:rPr lang="ru-RU" sz="2000" dirty="0" err="1"/>
              <a:t>пошкодження</a:t>
            </a:r>
            <a:r>
              <a:rPr lang="ru-RU" sz="2000" dirty="0"/>
              <a:t> </a:t>
            </a:r>
            <a:r>
              <a:rPr lang="ru-RU" sz="2000" dirty="0" err="1"/>
              <a:t>автомобілів</a:t>
            </a:r>
            <a:r>
              <a:rPr lang="ru-RU" sz="2000" dirty="0"/>
              <a:t> </a:t>
            </a:r>
            <a:endParaRPr lang="ru-RU" sz="2000" dirty="0" smtClean="0"/>
          </a:p>
          <a:p>
            <a:pPr marL="566928" indent="-457200">
              <a:buAutoNum type="arabicParenR"/>
            </a:pPr>
            <a:r>
              <a:rPr lang="uk-UA" sz="2000" dirty="0" smtClean="0"/>
              <a:t>Переваги та недоліки імпорту автомобілів зі Штатів</a:t>
            </a:r>
            <a:endParaRPr lang="ru-RU" sz="2000" dirty="0" smtClean="0"/>
          </a:p>
          <a:p>
            <a:pPr marL="566928" indent="-457200">
              <a:buAutoNum type="arabicParenR"/>
            </a:pPr>
            <a:r>
              <a:rPr lang="ru-RU" sz="2000" dirty="0" smtClean="0"/>
              <a:t>Список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платежів</a:t>
            </a:r>
            <a:r>
              <a:rPr lang="ru-RU" sz="2000" dirty="0"/>
              <a:t> за авто </a:t>
            </a:r>
          </a:p>
          <a:p>
            <a:pPr marL="566928" indent="-457200">
              <a:buAutoNum type="arabicParenR"/>
            </a:pPr>
            <a:r>
              <a:rPr lang="ru-RU" sz="2000" dirty="0"/>
              <a:t>Приклад </a:t>
            </a:r>
            <a:r>
              <a:rPr lang="ru-RU" sz="2000" dirty="0" err="1"/>
              <a:t>розрахунку</a:t>
            </a:r>
            <a:r>
              <a:rPr lang="ru-RU" sz="2000" dirty="0"/>
              <a:t> </a:t>
            </a:r>
            <a:r>
              <a:rPr lang="ru-RU" sz="2000" dirty="0" err="1"/>
              <a:t>автомобіля</a:t>
            </a:r>
            <a:r>
              <a:rPr lang="ru-RU" sz="2000" dirty="0"/>
              <a:t> </a:t>
            </a:r>
          </a:p>
          <a:p>
            <a:pPr marL="109728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4777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Статистика імпортованих автомобілів із США в Україну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	</a:t>
            </a:r>
            <a:r>
              <a:rPr lang="ru-RU" sz="1800" dirty="0"/>
              <a:t>За </a:t>
            </a:r>
            <a:r>
              <a:rPr lang="ru-RU" sz="1800" dirty="0" smtClean="0"/>
              <a:t>2019 </a:t>
            </a:r>
            <a:r>
              <a:rPr lang="ru-RU" sz="1800" dirty="0" err="1" smtClean="0"/>
              <a:t>рік</a:t>
            </a:r>
            <a:r>
              <a:rPr lang="ru-RU" sz="1800" dirty="0" smtClean="0"/>
              <a:t> </a:t>
            </a:r>
            <a:r>
              <a:rPr lang="ru-RU" sz="1800" dirty="0"/>
              <a:t>в </a:t>
            </a:r>
            <a:r>
              <a:rPr lang="ru-RU" sz="1800" dirty="0" err="1"/>
              <a:t>Україну</a:t>
            </a:r>
            <a:r>
              <a:rPr lang="ru-RU" sz="1800" dirty="0"/>
              <a:t> </a:t>
            </a:r>
            <a:r>
              <a:rPr lang="ru-RU" sz="1800" dirty="0" err="1"/>
              <a:t>потрапило</a:t>
            </a:r>
            <a:r>
              <a:rPr lang="ru-RU" sz="1800" dirty="0"/>
              <a:t> 32 936 </a:t>
            </a:r>
            <a:r>
              <a:rPr lang="ru-RU" sz="1800" dirty="0" err="1"/>
              <a:t>одиниць</a:t>
            </a:r>
            <a:r>
              <a:rPr lang="ru-RU" sz="1800" dirty="0"/>
              <a:t> </a:t>
            </a:r>
            <a:r>
              <a:rPr lang="ru-RU" sz="1800" dirty="0" err="1"/>
              <a:t>автомобільного</a:t>
            </a:r>
            <a:r>
              <a:rPr lang="ru-RU" sz="1800" dirty="0"/>
              <a:t> секонд-хенду </a:t>
            </a:r>
            <a:r>
              <a:rPr lang="ru-RU" sz="1800" dirty="0" err="1"/>
              <a:t>із</a:t>
            </a:r>
            <a:r>
              <a:rPr lang="ru-RU" sz="1800" dirty="0"/>
              <a:t> США. </a:t>
            </a:r>
            <a:endParaRPr lang="ru-RU" sz="1800" dirty="0" smtClean="0"/>
          </a:p>
          <a:p>
            <a:pPr marL="109728" indent="0">
              <a:buNone/>
            </a:pPr>
            <a:r>
              <a:rPr lang="ru-RU" sz="1800" dirty="0"/>
              <a:t>	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/>
              <a:t>загальна</a:t>
            </a:r>
            <a:r>
              <a:rPr lang="ru-RU" sz="1800" dirty="0"/>
              <a:t> </a:t>
            </a:r>
            <a:r>
              <a:rPr lang="ru-RU" sz="1800" dirty="0" err="1"/>
              <a:t>вартість</a:t>
            </a:r>
            <a:r>
              <a:rPr lang="ru-RU" sz="1800" dirty="0"/>
              <a:t> 352 </a:t>
            </a:r>
            <a:r>
              <a:rPr lang="ru-RU" sz="1800" dirty="0" err="1"/>
              <a:t>мільйони</a:t>
            </a:r>
            <a:r>
              <a:rPr lang="ru-RU" sz="1800" dirty="0"/>
              <a:t> 247 </a:t>
            </a:r>
            <a:r>
              <a:rPr lang="ru-RU" sz="1800" dirty="0" err="1"/>
              <a:t>тисяч</a:t>
            </a:r>
            <a:r>
              <a:rPr lang="ru-RU" sz="1800" dirty="0"/>
              <a:t> </a:t>
            </a:r>
            <a:r>
              <a:rPr lang="ru-RU" sz="1800" dirty="0" err="1"/>
              <a:t>доларів.Частка</a:t>
            </a:r>
            <a:r>
              <a:rPr lang="ru-RU" sz="1800" dirty="0"/>
              <a:t> </a:t>
            </a:r>
            <a:r>
              <a:rPr lang="ru-RU" sz="1800" dirty="0" err="1"/>
              <a:t>реєстрацій</a:t>
            </a:r>
            <a:r>
              <a:rPr lang="ru-RU" sz="1800" dirty="0"/>
              <a:t> </a:t>
            </a:r>
            <a:r>
              <a:rPr lang="ru-RU" sz="1800" dirty="0" err="1"/>
              <a:t>нових</a:t>
            </a:r>
            <a:r>
              <a:rPr lang="ru-RU" sz="1800" dirty="0"/>
              <a:t> авто за </a:t>
            </a:r>
            <a:r>
              <a:rPr lang="ru-RU" sz="1800" dirty="0" err="1"/>
              <a:t>вказаний</a:t>
            </a:r>
            <a:r>
              <a:rPr lang="ru-RU" sz="1800" dirty="0"/>
              <a:t> </a:t>
            </a:r>
            <a:r>
              <a:rPr lang="ru-RU" sz="1800" dirty="0" err="1"/>
              <a:t>період</a:t>
            </a:r>
            <a:r>
              <a:rPr lang="ru-RU" sz="1800" dirty="0"/>
              <a:t> становила </a:t>
            </a:r>
            <a:r>
              <a:rPr lang="ru-RU" sz="1800" dirty="0" err="1"/>
              <a:t>лише</a:t>
            </a:r>
            <a:r>
              <a:rPr lang="ru-RU" sz="1800" dirty="0"/>
              <a:t> 16%. </a:t>
            </a:r>
            <a:r>
              <a:rPr lang="ru-RU" sz="1800" dirty="0" err="1"/>
              <a:t>Інші</a:t>
            </a:r>
            <a:r>
              <a:rPr lang="ru-RU" sz="1800" dirty="0"/>
              <a:t> 84% - </a:t>
            </a:r>
            <a:r>
              <a:rPr lang="ru-RU" sz="1800" dirty="0" err="1"/>
              <a:t>уживані</a:t>
            </a:r>
            <a:r>
              <a:rPr lang="ru-RU" sz="1800" dirty="0"/>
              <a:t> </a:t>
            </a:r>
            <a:r>
              <a:rPr lang="ru-RU" sz="1800" dirty="0" err="1"/>
              <a:t>автомобілі</a:t>
            </a:r>
            <a:r>
              <a:rPr lang="ru-RU" sz="1800" dirty="0" smtClean="0"/>
              <a:t>.</a:t>
            </a:r>
          </a:p>
          <a:p>
            <a:pPr marL="109728" indent="0">
              <a:buNone/>
            </a:pPr>
            <a:endParaRPr lang="uk-UA" sz="1800" dirty="0"/>
          </a:p>
          <a:p>
            <a:pPr marL="109728" indent="0">
              <a:buNone/>
            </a:pPr>
            <a:r>
              <a:rPr lang="uk-UA" sz="1800" dirty="0" smtClean="0"/>
              <a:t>	У 2020 році ситуація з імпортом автомобілів зі Штатів не змінилася, а навіть навпаки збільшилася, дані такі: завезено всього 43 785 одиниць авто. При цьому загальна вартість їх складає 498 мільйони 859 тисяч доларів.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077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Динам</a:t>
            </a:r>
            <a:r>
              <a:rPr lang="uk-UA" dirty="0" smtClean="0"/>
              <a:t>і</a:t>
            </a:r>
            <a:r>
              <a:rPr lang="ru-RU" dirty="0" smtClean="0"/>
              <a:t>ка </a:t>
            </a:r>
            <a:r>
              <a:rPr lang="uk-UA" dirty="0" smtClean="0"/>
              <a:t>імпорту автомобілів із США в Україну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678460"/>
              </p:ext>
            </p:extLst>
          </p:nvPr>
        </p:nvGraphicFramePr>
        <p:xfrm>
          <a:off x="1691680" y="1988840"/>
          <a:ext cx="5575302" cy="1501140"/>
        </p:xfrm>
        <a:graphic>
          <a:graphicData uri="http://schemas.openxmlformats.org/drawingml/2006/table">
            <a:tbl>
              <a:tblPr/>
              <a:tblGrid>
                <a:gridCol w="1708868"/>
                <a:gridCol w="964222"/>
                <a:gridCol w="964222"/>
                <a:gridCol w="926035"/>
                <a:gridCol w="1011955"/>
              </a:tblGrid>
              <a:tr h="192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Показники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Відхилення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приросту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Імпорт автомобілів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Україну, од.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Загальна вартість ввезених автомобілів, млн грн.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498859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Всього зареєстрованих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автомобілів, од.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022292"/>
              </p:ext>
            </p:extLst>
          </p:nvPr>
        </p:nvGraphicFramePr>
        <p:xfrm>
          <a:off x="1907704" y="3789040"/>
          <a:ext cx="5268095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76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процедури купівлі</a:t>
            </a:r>
            <a:r>
              <a:rPr lang="en-US" dirty="0" smtClean="0"/>
              <a:t>-</a:t>
            </a:r>
            <a:r>
              <a:rPr lang="uk-UA" dirty="0" smtClean="0"/>
              <a:t>продажу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	</a:t>
            </a:r>
            <a:r>
              <a:rPr lang="ru-RU" sz="1800" dirty="0" err="1" smtClean="0"/>
              <a:t>Аукціон</a:t>
            </a:r>
            <a:r>
              <a:rPr lang="ru-RU" sz="1800" dirty="0" smtClean="0"/>
              <a:t> </a:t>
            </a:r>
            <a:r>
              <a:rPr lang="ru-RU" sz="1800" dirty="0"/>
              <a:t>-  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спеціально</a:t>
            </a:r>
            <a:r>
              <a:rPr lang="ru-RU" sz="1800" dirty="0"/>
              <a:t> </a:t>
            </a:r>
            <a:r>
              <a:rPr lang="ru-RU" sz="1800" dirty="0" err="1"/>
              <a:t>організований</a:t>
            </a:r>
            <a:r>
              <a:rPr lang="ru-RU" sz="1800" dirty="0"/>
              <a:t> і </a:t>
            </a:r>
            <a:r>
              <a:rPr lang="ru-RU" sz="1800" dirty="0" err="1"/>
              <a:t>періодично</a:t>
            </a:r>
            <a:r>
              <a:rPr lang="ru-RU" sz="1800" dirty="0"/>
              <a:t> </a:t>
            </a:r>
            <a:r>
              <a:rPr lang="ru-RU" sz="1800" dirty="0" err="1"/>
              <a:t>діючий</a:t>
            </a:r>
            <a:r>
              <a:rPr lang="ru-RU" sz="1800" dirty="0"/>
              <a:t> </a:t>
            </a:r>
            <a:r>
              <a:rPr lang="ru-RU" sz="1800" dirty="0" err="1"/>
              <a:t>ринок</a:t>
            </a:r>
            <a:r>
              <a:rPr lang="ru-RU" sz="1800" dirty="0"/>
              <a:t> продажу </a:t>
            </a:r>
            <a:r>
              <a:rPr lang="ru-RU" sz="1800" dirty="0" err="1"/>
              <a:t>товарів</a:t>
            </a:r>
            <a:r>
              <a:rPr lang="ru-RU" sz="1800" dirty="0"/>
              <a:t>, майна з </a:t>
            </a:r>
            <a:r>
              <a:rPr lang="ru-RU" sz="1800" dirty="0" err="1"/>
              <a:t>публічного</a:t>
            </a:r>
            <a:r>
              <a:rPr lang="ru-RU" sz="1800" dirty="0"/>
              <a:t> торгу </a:t>
            </a:r>
            <a:r>
              <a:rPr lang="ru-RU" sz="1800" dirty="0" err="1"/>
              <a:t>покупцеві</a:t>
            </a:r>
            <a:r>
              <a:rPr lang="ru-RU" sz="1800" dirty="0"/>
              <a:t>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запропонував</a:t>
            </a:r>
            <a:r>
              <a:rPr lang="ru-RU" sz="1800" dirty="0"/>
              <a:t> </a:t>
            </a:r>
            <a:r>
              <a:rPr lang="ru-RU" sz="1800" dirty="0" err="1"/>
              <a:t>найвищу</a:t>
            </a:r>
            <a:r>
              <a:rPr lang="ru-RU" sz="1800" dirty="0"/>
              <a:t> </a:t>
            </a:r>
            <a:r>
              <a:rPr lang="ru-RU" sz="1800" dirty="0" err="1"/>
              <a:t>ціну</a:t>
            </a:r>
            <a:r>
              <a:rPr lang="ru-RU" sz="1800" dirty="0" smtClean="0"/>
              <a:t>.</a:t>
            </a:r>
          </a:p>
          <a:p>
            <a:pPr marL="109728" indent="0">
              <a:buNone/>
            </a:pPr>
            <a:endParaRPr lang="ru-RU" sz="1800" dirty="0"/>
          </a:p>
          <a:p>
            <a:pPr marL="109728" indent="0">
              <a:buNone/>
            </a:pPr>
            <a:r>
              <a:rPr lang="ru-RU" sz="1800" dirty="0" smtClean="0"/>
              <a:t>	</a:t>
            </a:r>
            <a:r>
              <a:rPr lang="ru-RU" sz="1800" dirty="0" err="1" smtClean="0"/>
              <a:t>Інтернет-аукціон</a:t>
            </a:r>
            <a:r>
              <a:rPr lang="ru-RU" sz="1800" dirty="0" smtClean="0"/>
              <a:t> </a:t>
            </a:r>
            <a:r>
              <a:rPr lang="ru-RU" sz="1800" dirty="0"/>
              <a:t>(онлайн-</a:t>
            </a:r>
            <a:r>
              <a:rPr lang="ru-RU" sz="1800" dirty="0" err="1"/>
              <a:t>аукціон</a:t>
            </a:r>
            <a:r>
              <a:rPr lang="ru-RU" sz="1800" dirty="0"/>
              <a:t>) - </a:t>
            </a:r>
            <a:r>
              <a:rPr lang="ru-RU" sz="1800" dirty="0" err="1"/>
              <a:t>аукціон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проводиться за </a:t>
            </a:r>
            <a:r>
              <a:rPr lang="ru-RU" sz="1800" dirty="0" err="1"/>
              <a:t>допомогою</a:t>
            </a:r>
            <a:r>
              <a:rPr lang="ru-RU" sz="1800" dirty="0"/>
              <a:t> </a:t>
            </a:r>
            <a:r>
              <a:rPr lang="ru-RU" sz="1800" dirty="0" err="1"/>
              <a:t>Інтернету</a:t>
            </a:r>
            <a:r>
              <a:rPr lang="ru-RU" sz="1800" dirty="0"/>
              <a:t>. На </a:t>
            </a:r>
            <a:r>
              <a:rPr lang="ru-RU" sz="1800" dirty="0" err="1"/>
              <a:t>відміну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звичайних</a:t>
            </a:r>
            <a:r>
              <a:rPr lang="ru-RU" sz="1800" dirty="0"/>
              <a:t> </a:t>
            </a:r>
            <a:r>
              <a:rPr lang="ru-RU" sz="1800" dirty="0" err="1"/>
              <a:t>аукціонів</a:t>
            </a:r>
            <a:r>
              <a:rPr lang="ru-RU" sz="1800" dirty="0"/>
              <a:t>, </a:t>
            </a:r>
            <a:r>
              <a:rPr lang="ru-RU" sz="1800" dirty="0" err="1"/>
              <a:t>інтернет-аукціони</a:t>
            </a:r>
            <a:r>
              <a:rPr lang="ru-RU" sz="1800" dirty="0"/>
              <a:t> </a:t>
            </a:r>
            <a:r>
              <a:rPr lang="ru-RU" sz="1800" dirty="0" err="1"/>
              <a:t>проводяться</a:t>
            </a:r>
            <a:r>
              <a:rPr lang="ru-RU" sz="1800" dirty="0"/>
              <a:t> на </a:t>
            </a:r>
            <a:r>
              <a:rPr lang="ru-RU" sz="1800" dirty="0" err="1"/>
              <a:t>відстані</a:t>
            </a:r>
            <a:r>
              <a:rPr lang="ru-RU" sz="1800" dirty="0"/>
              <a:t> (</a:t>
            </a:r>
            <a:r>
              <a:rPr lang="ru-RU" sz="1800" dirty="0" err="1"/>
              <a:t>дистанційно</a:t>
            </a:r>
            <a:r>
              <a:rPr lang="ru-RU" sz="1800" dirty="0"/>
              <a:t>) і в них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брати</a:t>
            </a:r>
            <a:r>
              <a:rPr lang="ru-RU" sz="1800" dirty="0"/>
              <a:t> участь, не </a:t>
            </a:r>
            <a:r>
              <a:rPr lang="ru-RU" sz="1800" dirty="0" err="1"/>
              <a:t>перебуваючи</a:t>
            </a:r>
            <a:r>
              <a:rPr lang="ru-RU" sz="1800" dirty="0"/>
              <a:t> на </a:t>
            </a:r>
            <a:r>
              <a:rPr lang="ru-RU" sz="1800" dirty="0" err="1"/>
              <a:t>певному</a:t>
            </a:r>
            <a:r>
              <a:rPr lang="ru-RU" sz="1800" dirty="0"/>
              <a:t> </a:t>
            </a:r>
            <a:r>
              <a:rPr lang="ru-RU" sz="1800" dirty="0" err="1"/>
              <a:t>місці</a:t>
            </a:r>
            <a:r>
              <a:rPr lang="ru-RU" sz="1800" dirty="0"/>
              <a:t> </a:t>
            </a:r>
            <a:r>
              <a:rPr lang="ru-RU" sz="1800" dirty="0" err="1"/>
              <a:t>проведення</a:t>
            </a:r>
            <a:r>
              <a:rPr lang="ru-RU" sz="1800" dirty="0"/>
              <a:t>, </a:t>
            </a:r>
            <a:r>
              <a:rPr lang="ru-RU" sz="1800" dirty="0" err="1"/>
              <a:t>роблячи</a:t>
            </a:r>
            <a:r>
              <a:rPr lang="ru-RU" sz="1800" dirty="0"/>
              <a:t> ставки через сайт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спеціальну</a:t>
            </a:r>
            <a:r>
              <a:rPr lang="ru-RU" sz="1800" dirty="0"/>
              <a:t> </a:t>
            </a:r>
            <a:r>
              <a:rPr lang="ru-RU" sz="1800" dirty="0" err="1"/>
              <a:t>комп'ютерну</a:t>
            </a:r>
            <a:r>
              <a:rPr lang="ru-RU" sz="1800" dirty="0"/>
              <a:t> </a:t>
            </a:r>
            <a:r>
              <a:rPr lang="ru-RU" sz="1800" dirty="0" err="1"/>
              <a:t>програму</a:t>
            </a:r>
            <a:r>
              <a:rPr lang="ru-RU" sz="1800" dirty="0"/>
              <a:t> </a:t>
            </a:r>
            <a:r>
              <a:rPr lang="ru-RU" sz="1800" dirty="0" err="1"/>
              <a:t>аукціону</a:t>
            </a:r>
            <a:r>
              <a:rPr lang="ru-RU" sz="1800" dirty="0"/>
              <a:t>.</a:t>
            </a:r>
            <a:endParaRPr lang="ru-RU" sz="1800" dirty="0"/>
          </a:p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5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29600" cy="936104"/>
          </a:xfrm>
        </p:spPr>
        <p:txBody>
          <a:bodyPr>
            <a:normAutofit fontScale="90000"/>
          </a:bodyPr>
          <a:lstStyle/>
          <a:p>
            <a:r>
              <a:rPr dirty="0" err="1" lang="ru-RU"/>
              <a:t>Популярні</a:t>
            </a:r>
            <a:r>
              <a:rPr dirty="0" lang="ru-RU"/>
              <a:t> марки авто, </a:t>
            </a:r>
            <a:r>
              <a:rPr dirty="0" err="1" lang="ru-RU"/>
              <a:t>які</a:t>
            </a:r>
            <a:r>
              <a:rPr dirty="0" lang="ru-RU"/>
              <a:t> </a:t>
            </a:r>
            <a:r>
              <a:rPr dirty="0" err="1" lang="ru-RU"/>
              <a:t>імпортуються</a:t>
            </a:r>
            <a:r>
              <a:rPr dirty="0" lang="ru-RU"/>
              <a:t> в </a:t>
            </a:r>
            <a:r>
              <a:rPr dirty="0" err="1" lang="ru-RU"/>
              <a:t>Україну</a:t>
            </a:r>
            <a:r>
              <a:rPr dirty="0" lang="ru-RU"/>
              <a:t> </a:t>
            </a:r>
            <a:br>
              <a:rPr dirty="0" lang="ru-RU"/>
            </a:br>
            <a:endParaRPr dirty="0" lang="ru-RU"/>
          </a:p>
        </p:txBody>
      </p:sp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" r="34"/>
          <a:stretch/>
        </p:blipFill>
        <p:spPr>
          <a:xfrm>
            <a:off x="5926348" y="1678742"/>
            <a:ext cx="3217652" cy="19064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0" r="-7"/>
          <a:stretch/>
        </p:blipFill>
        <p:spPr>
          <a:xfrm>
            <a:off x="2881854" y="3549432"/>
            <a:ext cx="3539020" cy="1828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" r="-4"/>
          <a:stretch/>
        </p:blipFill>
        <p:spPr>
          <a:xfrm>
            <a:off x="0" y="1883883"/>
            <a:ext cx="3528392" cy="17933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" r="-53"/>
          <a:stretch/>
        </p:blipFill>
        <p:spPr>
          <a:xfrm>
            <a:off x="5546785" y="5020987"/>
            <a:ext cx="3597215" cy="18374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" r="-8"/>
          <a:stretch/>
        </p:blipFill>
        <p:spPr>
          <a:xfrm>
            <a:off x="0" y="5332441"/>
            <a:ext cx="3761116" cy="15255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44208" y="1309410"/>
            <a:ext cx="2304256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n-US" smtClean="0"/>
              <a:t>FORD FUSION</a:t>
            </a:r>
            <a:endParaRPr dirty="0" lang="ru-RU"/>
          </a:p>
        </p:txBody>
      </p:sp>
      <p:sp>
        <p:nvSpPr>
          <p:cNvPr id="10" name="TextBox 9"/>
          <p:cNvSpPr txBox="1"/>
          <p:nvPr/>
        </p:nvSpPr>
        <p:spPr>
          <a:xfrm>
            <a:off x="294116" y="4963109"/>
            <a:ext cx="2304256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n-US" smtClean="0"/>
              <a:t>TOYOTA CAMRY</a:t>
            </a:r>
            <a:endParaRPr dirty="0" lang="ru-RU"/>
          </a:p>
        </p:txBody>
      </p:sp>
      <p:sp>
        <p:nvSpPr>
          <p:cNvPr id="11" name="TextBox 10"/>
          <p:cNvSpPr txBox="1"/>
          <p:nvPr/>
        </p:nvSpPr>
        <p:spPr>
          <a:xfrm>
            <a:off x="6409803" y="4651655"/>
            <a:ext cx="2771800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n-US" smtClean="0"/>
              <a:t>VOLKSWAGEN PASSAT</a:t>
            </a:r>
            <a:endParaRPr dirty="0" lang="ru-RU"/>
          </a:p>
        </p:txBody>
      </p:sp>
      <p:sp>
        <p:nvSpPr>
          <p:cNvPr id="12" name="TextBox 11"/>
          <p:cNvSpPr txBox="1"/>
          <p:nvPr/>
        </p:nvSpPr>
        <p:spPr>
          <a:xfrm>
            <a:off x="549808" y="1494076"/>
            <a:ext cx="2808312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n-US" smtClean="0"/>
              <a:t>VOLKSWAGEN JETTA</a:t>
            </a:r>
            <a:endParaRPr dirty="0" lang="ru-RU"/>
          </a:p>
        </p:txBody>
      </p:sp>
      <p:sp>
        <p:nvSpPr>
          <p:cNvPr id="13" name="TextBox 12"/>
          <p:cNvSpPr txBox="1"/>
          <p:nvPr/>
        </p:nvSpPr>
        <p:spPr>
          <a:xfrm>
            <a:off x="3507327" y="3189191"/>
            <a:ext cx="248376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n-US" smtClean="0"/>
              <a:t>HYUNDAI SONATA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5303765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066800"/>
          </a:xfrm>
        </p:spPr>
        <p:txBody>
          <a:bodyPr/>
          <a:lstStyle/>
          <a:p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uk-UA" sz="1600" dirty="0"/>
          </a:p>
          <a:p>
            <a:pPr marL="109728" indent="0">
              <a:buNone/>
            </a:pPr>
            <a:endParaRPr lang="uk-UA" sz="1600" dirty="0"/>
          </a:p>
          <a:p>
            <a:pPr marL="109728" indent="0">
              <a:buNone/>
            </a:pPr>
            <a:endParaRPr lang="uk-UA" sz="1600" dirty="0" smtClean="0"/>
          </a:p>
          <a:p>
            <a:pPr marL="109728" indent="0">
              <a:buNone/>
            </a:pPr>
            <a:endParaRPr lang="uk-UA" sz="1600" dirty="0"/>
          </a:p>
          <a:p>
            <a:pPr marL="109728" indent="0">
              <a:buNone/>
            </a:pPr>
            <a:endParaRPr lang="uk-UA" sz="1600" dirty="0" smtClean="0"/>
          </a:p>
          <a:p>
            <a:pPr marL="109728" indent="0">
              <a:buNone/>
            </a:pPr>
            <a:endParaRPr lang="uk-UA" sz="1600" dirty="0" smtClean="0"/>
          </a:p>
          <a:p>
            <a:pPr marL="109728" indent="0">
              <a:buNone/>
            </a:pPr>
            <a:endParaRPr lang="uk-UA" sz="1600" dirty="0" smtClean="0"/>
          </a:p>
          <a:p>
            <a:pPr marL="109728" indent="0">
              <a:buNone/>
            </a:pPr>
            <a:endParaRPr lang="uk-UA" sz="1600" dirty="0" smtClean="0"/>
          </a:p>
          <a:p>
            <a:endParaRPr lang="uk-UA" sz="1600" dirty="0"/>
          </a:p>
          <a:p>
            <a:pPr marL="109728" indent="0">
              <a:buNone/>
            </a:pPr>
            <a:endParaRPr lang="uk-UA" sz="1600" dirty="0" smtClean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pPr marL="109728" indent="0">
              <a:buNone/>
            </a:pPr>
            <a:endParaRPr lang="uk-UA" sz="1600" dirty="0" smtClean="0"/>
          </a:p>
          <a:p>
            <a:endParaRPr lang="uk-UA" sz="1600" dirty="0"/>
          </a:p>
          <a:p>
            <a:pPr marL="109728" indent="0">
              <a:buNone/>
            </a:pPr>
            <a:endParaRPr lang="uk-UA" sz="16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30" y="1268760"/>
            <a:ext cx="1656184" cy="12268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560" y="1268760"/>
            <a:ext cx="1622112" cy="12165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30" y="2708920"/>
            <a:ext cx="1607840" cy="12058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094" y="2708920"/>
            <a:ext cx="1607840" cy="12058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30" y="4149080"/>
            <a:ext cx="1629632" cy="12222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3" y="4168828"/>
            <a:ext cx="1607840" cy="120588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30" y="5685964"/>
            <a:ext cx="1562714" cy="117203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094" y="5675118"/>
            <a:ext cx="1551163" cy="11828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5576" y="980954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All</a:t>
            </a:r>
            <a:r>
              <a:rPr lang="ru-RU" sz="1400" dirty="0"/>
              <a:t> </a:t>
            </a:r>
            <a:r>
              <a:rPr lang="ru-RU" sz="1400" dirty="0" err="1"/>
              <a:t>Over</a:t>
            </a:r>
            <a:r>
              <a:rPr lang="ru-RU" sz="1400" dirty="0"/>
              <a:t> – </a:t>
            </a:r>
            <a:r>
              <a:rPr lang="ru-RU" sz="1400" dirty="0" err="1"/>
              <a:t>Пошкодження</a:t>
            </a:r>
            <a:r>
              <a:rPr lang="ru-RU" sz="1400" dirty="0"/>
              <a:t> по </a:t>
            </a:r>
            <a:r>
              <a:rPr lang="ru-RU" sz="1400" dirty="0" err="1"/>
              <a:t>всім</a:t>
            </a:r>
            <a:r>
              <a:rPr lang="ru-RU" sz="1400" dirty="0"/>
              <a:t> сторонам авто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1310" y="2420888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Biohazardous/Chemicals – </a:t>
            </a:r>
            <a:r>
              <a:rPr lang="ru-RU" sz="1400" dirty="0" err="1"/>
              <a:t>Пошкодження</a:t>
            </a:r>
            <a:r>
              <a:rPr lang="ru-RU" sz="1400" dirty="0"/>
              <a:t> </a:t>
            </a:r>
            <a:r>
              <a:rPr lang="ru-RU" sz="1400" dirty="0" err="1"/>
              <a:t>хім</a:t>
            </a:r>
            <a:r>
              <a:rPr lang="ru-RU" sz="1400" dirty="0"/>
              <a:t>. </a:t>
            </a:r>
            <a:r>
              <a:rPr lang="ru-RU" sz="1400" dirty="0" err="1"/>
              <a:t>Речовинами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325" y="388747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Burn – </a:t>
            </a:r>
            <a:r>
              <a:rPr lang="ru-RU" sz="1400" dirty="0" err="1"/>
              <a:t>згорілий</a:t>
            </a:r>
            <a:r>
              <a:rPr lang="ru-RU" sz="1400" dirty="0"/>
              <a:t> </a:t>
            </a:r>
            <a:r>
              <a:rPr lang="ru-RU" sz="1400" dirty="0" err="1"/>
              <a:t>автомобіль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2515" y="5386851"/>
            <a:ext cx="4251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Front</a:t>
            </a:r>
            <a:r>
              <a:rPr lang="ru-RU" sz="1400" dirty="0"/>
              <a:t> </a:t>
            </a:r>
            <a:r>
              <a:rPr lang="ru-RU" sz="1400" dirty="0" err="1"/>
              <a:t>End</a:t>
            </a:r>
            <a:r>
              <a:rPr lang="ru-RU" sz="1400" dirty="0"/>
              <a:t> – </a:t>
            </a:r>
            <a:r>
              <a:rPr lang="ru-RU" sz="1400" dirty="0" err="1"/>
              <a:t>Пошкодження</a:t>
            </a:r>
            <a:r>
              <a:rPr lang="ru-RU" sz="1400" dirty="0"/>
              <a:t> </a:t>
            </a:r>
            <a:r>
              <a:rPr lang="ru-RU" sz="1400" dirty="0" err="1"/>
              <a:t>лобової</a:t>
            </a:r>
            <a:r>
              <a:rPr lang="ru-RU" sz="1400" dirty="0"/>
              <a:t> </a:t>
            </a:r>
            <a:r>
              <a:rPr lang="ru-RU" sz="1400" dirty="0" err="1"/>
              <a:t>частини</a:t>
            </a:r>
            <a:r>
              <a:rPr lang="ru-RU" sz="1400" dirty="0"/>
              <a:t> авто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0035" y="719344"/>
            <a:ext cx="4194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Mechanical – </a:t>
            </a:r>
            <a:r>
              <a:rPr lang="ru-RU" sz="1400" dirty="0" err="1"/>
              <a:t>Пошкодження</a:t>
            </a:r>
            <a:r>
              <a:rPr lang="ru-RU" sz="1400" dirty="0"/>
              <a:t> </a:t>
            </a:r>
            <a:r>
              <a:rPr lang="ru-RU" sz="1400" dirty="0" err="1"/>
              <a:t>механічних</a:t>
            </a:r>
            <a:r>
              <a:rPr lang="ru-RU" sz="1400" dirty="0"/>
              <a:t> </a:t>
            </a:r>
            <a:r>
              <a:rPr lang="ru-RU" sz="1400" dirty="0" err="1"/>
              <a:t>частин</a:t>
            </a:r>
            <a:r>
              <a:rPr lang="ru-RU" sz="1400" dirty="0"/>
              <a:t> авто (</a:t>
            </a:r>
            <a:r>
              <a:rPr lang="ru-RU" sz="1400" dirty="0" err="1"/>
              <a:t>Двигун</a:t>
            </a:r>
            <a:r>
              <a:rPr lang="ru-RU" sz="1400" dirty="0"/>
              <a:t>, КПП)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218109"/>
            <a:ext cx="1645776" cy="123433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12" y="1211085"/>
            <a:ext cx="1632246" cy="122418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13620" y="2819417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Hail – </a:t>
            </a:r>
            <a:r>
              <a:rPr lang="ru-RU" sz="1400" dirty="0" err="1"/>
              <a:t>Пошкодження</a:t>
            </a:r>
            <a:r>
              <a:rPr lang="ru-RU" sz="1400" dirty="0"/>
              <a:t> градом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62" y="3119898"/>
            <a:ext cx="1721056" cy="129079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776" y="3137501"/>
            <a:ext cx="1711328" cy="128349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421452" y="4582335"/>
            <a:ext cx="3077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Top/Roof – </a:t>
            </a:r>
            <a:r>
              <a:rPr lang="ru-RU" sz="1400" dirty="0" err="1"/>
              <a:t>Пошкодження</a:t>
            </a:r>
            <a:r>
              <a:rPr lang="ru-RU" sz="1400" dirty="0"/>
              <a:t> </a:t>
            </a:r>
            <a:r>
              <a:rPr lang="ru-RU" sz="1400" dirty="0" err="1"/>
              <a:t>даху</a:t>
            </a:r>
            <a:endParaRPr lang="ru-RU" sz="1400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350" y="4894604"/>
            <a:ext cx="1723027" cy="129227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514" y="4890112"/>
            <a:ext cx="1703851" cy="127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/>
          </a:bodyPr>
          <a:lstStyle/>
          <a:p>
            <a:r>
              <a:rPr dirty="0" lang="en-US" smtClean="0" sz="1600"/>
              <a:t>Minor Dents/Scratches - </a:t>
            </a:r>
            <a:r>
              <a:rPr dirty="0" err="1" lang="ru-RU" sz="1600"/>
              <a:t>Незначні</a:t>
            </a:r>
            <a:r>
              <a:rPr dirty="0" lang="ru-RU" sz="1600"/>
              <a:t> </a:t>
            </a:r>
            <a:r>
              <a:rPr dirty="0" err="1" lang="ru-RU" smtClean="0" sz="1600"/>
              <a:t>вм'ятини</a:t>
            </a:r>
            <a:r>
              <a:rPr dirty="0" lang="ru-RU" smtClean="0" sz="1600"/>
              <a:t>, </a:t>
            </a:r>
            <a:r>
              <a:rPr dirty="0" err="1" lang="ru-RU" smtClean="0" sz="1600"/>
              <a:t>подряпини</a:t>
            </a:r>
            <a:endParaRPr dirty="0" lang="ru-RU" smtClean="0" sz="1600"/>
          </a:p>
          <a:p>
            <a:pPr indent="0" marL="109728">
              <a:buNone/>
            </a:pPr>
            <a:endParaRPr dirty="0" lang="uk-UA" sz="1600"/>
          </a:p>
          <a:p>
            <a:endParaRPr dirty="0" lang="uk-UA" smtClean="0" sz="1600"/>
          </a:p>
          <a:p>
            <a:endParaRPr dirty="0" lang="uk-UA" sz="1600"/>
          </a:p>
          <a:p>
            <a:endParaRPr dirty="0" lang="en-US" sz="1600"/>
          </a:p>
          <a:p>
            <a:r>
              <a:rPr dirty="0" lang="en-US" sz="1600"/>
              <a:t>Rear End </a:t>
            </a:r>
            <a:r>
              <a:rPr dirty="0" lang="ru-RU" smtClean="0" sz="1600"/>
              <a:t>– </a:t>
            </a:r>
            <a:r>
              <a:rPr dirty="0" err="1" lang="ru-RU" smtClean="0" sz="1600"/>
              <a:t>Пошкодження</a:t>
            </a:r>
            <a:r>
              <a:rPr dirty="0" lang="ru-RU" smtClean="0" sz="1600"/>
              <a:t> </a:t>
            </a:r>
            <a:r>
              <a:rPr dirty="0" err="1" lang="ru-RU" smtClean="0" sz="1600"/>
              <a:t>задньої</a:t>
            </a:r>
            <a:r>
              <a:rPr dirty="0" lang="ru-RU" smtClean="0" sz="1600"/>
              <a:t> </a:t>
            </a:r>
            <a:r>
              <a:rPr dirty="0" err="1" lang="ru-RU" smtClean="0" sz="1600"/>
              <a:t>частини</a:t>
            </a:r>
            <a:r>
              <a:rPr dirty="0" lang="ru-RU" smtClean="0" sz="1600"/>
              <a:t> авто  </a:t>
            </a:r>
          </a:p>
          <a:p>
            <a:endParaRPr dirty="0" lang="uk-UA" sz="1600"/>
          </a:p>
          <a:p>
            <a:endParaRPr dirty="0" lang="uk-UA" smtClean="0" sz="1600"/>
          </a:p>
          <a:p>
            <a:endParaRPr dirty="0" lang="uk-UA" sz="1600"/>
          </a:p>
          <a:p>
            <a:pPr indent="0" marL="109728">
              <a:buNone/>
            </a:pPr>
            <a:endParaRPr dirty="0" lang="uk-UA" sz="1600"/>
          </a:p>
          <a:p>
            <a:pPr indent="0" marL="109728">
              <a:buNone/>
            </a:pPr>
            <a:endParaRPr dirty="0" lang="en-US" sz="1600"/>
          </a:p>
          <a:p>
            <a:r>
              <a:rPr dirty="0" lang="en-US" sz="1600"/>
              <a:t>Side </a:t>
            </a:r>
            <a:r>
              <a:rPr dirty="0" lang="uk-UA" smtClean="0" sz="1600"/>
              <a:t>– Пошкодження бокової частини авто </a:t>
            </a:r>
          </a:p>
          <a:p>
            <a:endParaRPr dirty="0" lang="uk-UA" sz="1600"/>
          </a:p>
          <a:p>
            <a:pPr indent="0" marL="109728">
              <a:buNone/>
            </a:pPr>
            <a:endParaRPr dirty="0" lang="uk-UA" sz="1600"/>
          </a:p>
          <a:p>
            <a:endParaRPr dirty="0" lang="uk-UA" smtClean="0" sz="1600"/>
          </a:p>
          <a:p>
            <a:pPr indent="0" marL="109728">
              <a:buNone/>
            </a:pPr>
            <a:endParaRPr dirty="0" lang="uk-UA" smtClean="0" sz="1600"/>
          </a:p>
          <a:p>
            <a:pPr indent="0" marL="109728">
              <a:buNone/>
            </a:pPr>
            <a:endParaRPr dirty="0" lang="en-US" sz="1600"/>
          </a:p>
          <a:p>
            <a:r>
              <a:rPr dirty="0" lang="en-US" smtClean="0" sz="1400"/>
              <a:t>Vandalism</a:t>
            </a:r>
            <a:r>
              <a:rPr dirty="0" lang="uk-UA" smtClean="0" sz="1400"/>
              <a:t> – Вандалізм </a:t>
            </a:r>
            <a:endParaRPr dirty="0" lang="en-US" sz="1400"/>
          </a:p>
          <a:p>
            <a:endParaRPr dirty="0"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07" y="692696"/>
            <a:ext cx="1607840" cy="12058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38" y="692696"/>
            <a:ext cx="1607840" cy="12058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" r="-32"/>
          <a:stretch/>
        </p:blipFill>
        <p:spPr>
          <a:xfrm>
            <a:off x="309555" y="2204864"/>
            <a:ext cx="2054503" cy="12961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" r="24"/>
          <a:stretch/>
        </p:blipFill>
        <p:spPr>
          <a:xfrm>
            <a:off x="2555776" y="2188564"/>
            <a:ext cx="2121601" cy="13097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" r="-63"/>
          <a:stretch/>
        </p:blipFill>
        <p:spPr>
          <a:xfrm>
            <a:off x="392661" y="3843839"/>
            <a:ext cx="1836006" cy="12281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" r="-2"/>
          <a:stretch/>
        </p:blipFill>
        <p:spPr>
          <a:xfrm>
            <a:off x="2383401" y="3843839"/>
            <a:ext cx="1949312" cy="119036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cstate="print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" r="42"/>
          <a:stretch/>
        </p:blipFill>
        <p:spPr>
          <a:xfrm>
            <a:off x="402968" y="5494215"/>
            <a:ext cx="1877574" cy="124715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cstate="print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" r="-54"/>
          <a:stretch/>
        </p:blipFill>
        <p:spPr>
          <a:xfrm>
            <a:off x="2410730" y="5494922"/>
            <a:ext cx="1921983" cy="124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9634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3968"/>
            <a:ext cx="8229600" cy="1066800"/>
          </a:xfrm>
        </p:spPr>
        <p:txBody>
          <a:bodyPr/>
          <a:lstStyle/>
          <a:p>
            <a:r>
              <a:rPr lang="uk-UA" dirty="0" smtClean="0"/>
              <a:t>Типи документів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/>
          <a:lstStyle/>
          <a:p>
            <a:pPr marL="109728" indent="0">
              <a:buNone/>
            </a:pPr>
            <a:r>
              <a:rPr lang="uk-UA" dirty="0" smtClean="0"/>
              <a:t>1 –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 smtClean="0"/>
              <a:t>2 –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 smtClean="0"/>
              <a:t>3 -  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793" y="1124744"/>
            <a:ext cx="4106788" cy="168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793" y="2924944"/>
            <a:ext cx="4106788" cy="169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793" y="4797152"/>
            <a:ext cx="4106788" cy="1652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5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263</TotalTime>
  <Words>224</Words>
  <Application>Microsoft Office PowerPoint</Application>
  <PresentationFormat>Экран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Презентація на тему: «Сучасні тенденції ринку вживаних автомобілей»</vt:lpstr>
      <vt:lpstr>План</vt:lpstr>
      <vt:lpstr>Статистика імпортованих автомобілів із США в Україну</vt:lpstr>
      <vt:lpstr>Динаміка імпорту автомобілів із США в Україну</vt:lpstr>
      <vt:lpstr>Основні процедури купівлі-продажу</vt:lpstr>
      <vt:lpstr>Популярні марки авто, які імпортуються в Україну  </vt:lpstr>
      <vt:lpstr>Типи пошкодження </vt:lpstr>
      <vt:lpstr>Презентация PowerPoint</vt:lpstr>
      <vt:lpstr>Типи документів </vt:lpstr>
      <vt:lpstr>Переваги та недоліки імпорту автомобілів зі Штатів </vt:lpstr>
      <vt:lpstr>Список усіх платежів за авто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«Імпорт автомобілів в Україну»</dc:title>
  <dc:creator>Dgrin</dc:creator>
  <cp:lastModifiedBy>Dgrin</cp:lastModifiedBy>
  <cp:revision>22</cp:revision>
  <dcterms:created xsi:type="dcterms:W3CDTF">2021-11-04T07:42:40Z</dcterms:created>
  <dcterms:modified xsi:type="dcterms:W3CDTF">2021-11-04T14:20:41Z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361205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