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5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0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2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8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8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7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4DC27EC-18ED-40CD-8D42-4C8F1BF25586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1BA7DFD-8FCD-4DB5-9B62-A70B73586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84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5407" y="797054"/>
            <a:ext cx="9560169" cy="366639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Презентація на тему: «</a:t>
            </a:r>
            <a:r>
              <a:rPr lang="uk-UA" sz="53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Статистичний аналіз рівня споживання </a:t>
            </a:r>
            <a:r>
              <a:rPr lang="ru-RU" sz="53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</a:t>
            </a:r>
            <a:r>
              <a:rPr lang="uk-UA" sz="5300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товарів та послуг в </a:t>
            </a:r>
            <a:r>
              <a:rPr lang="uk-UA" sz="53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Україні»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08" y="5161085"/>
            <a:ext cx="10969289" cy="1424004"/>
          </a:xfrm>
        </p:spPr>
        <p:txBody>
          <a:bodyPr>
            <a:noAutofit/>
          </a:bodyPr>
          <a:lstStyle/>
          <a:p>
            <a:r>
              <a:rPr lang="uk-UA" sz="2000" b="1" i="1" u="sng" dirty="0" smtClean="0"/>
              <a:t>Виконувала студентка Таврійського державного агротехнологічного університету імені </a:t>
            </a:r>
            <a:r>
              <a:rPr lang="uk-UA" sz="2000" b="1" i="1" u="sng" dirty="0"/>
              <a:t>Д</a:t>
            </a:r>
            <a:r>
              <a:rPr lang="uk-UA" sz="2000" b="1" i="1" u="sng" dirty="0" smtClean="0"/>
              <a:t>митра Моторного</a:t>
            </a:r>
            <a:br>
              <a:rPr lang="uk-UA" sz="2000" b="1" i="1" u="sng" dirty="0" smtClean="0"/>
            </a:br>
            <a:r>
              <a:rPr lang="uk-UA" sz="2000" b="1" i="1" u="sng" dirty="0" smtClean="0"/>
              <a:t>Група 1100</a:t>
            </a:r>
          </a:p>
          <a:p>
            <a:r>
              <a:rPr lang="uk-UA" sz="2000" b="1" i="1" u="sng" dirty="0" smtClean="0"/>
              <a:t>Викладач: </a:t>
            </a:r>
            <a:r>
              <a:rPr lang="uk-UA" sz="2000" b="1" i="1" u="sng" dirty="0" err="1" smtClean="0"/>
              <a:t>Педченко</a:t>
            </a:r>
            <a:r>
              <a:rPr lang="uk-UA" sz="2000" b="1" i="1" u="sng" dirty="0" smtClean="0"/>
              <a:t> А.П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65070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9600" b="1" i="1" u="sng" dirty="0"/>
              <a:t>Дякую за увагу!</a:t>
            </a:r>
            <a:endParaRPr lang="ru-RU" sz="9600" b="1" i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23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Використані джерела:</a:t>
            </a:r>
            <a:br>
              <a:rPr lang="uk-UA" dirty="0" smtClean="0"/>
            </a:br>
            <a:r>
              <a:rPr lang="ru-RU" dirty="0"/>
              <a:t>1. </a:t>
            </a:r>
            <a:r>
              <a:rPr lang="ru-RU" dirty="0" err="1"/>
              <a:t>Беляевский</a:t>
            </a:r>
            <a:r>
              <a:rPr lang="ru-RU" dirty="0"/>
              <a:t> И.К., Кулагина К.Д., Данченко Л.А., Коротков А.В., Романов А.А., Усов О.В., Статистика ринка товаров и услуг: Учебник. - М.: Финансы и статистика, 2002. 2. </a:t>
            </a:r>
            <a:r>
              <a:rPr lang="ru-RU" dirty="0" err="1"/>
              <a:t>Беляевский</a:t>
            </a:r>
            <a:r>
              <a:rPr lang="ru-RU" dirty="0"/>
              <a:t> И. К., Маркетинговое исследование: информация, анализ, прогноз. - М.: Финансы и статистика 2001. 3. </a:t>
            </a:r>
            <a:r>
              <a:rPr lang="ru-RU" dirty="0" err="1"/>
              <a:t>Беляевский</a:t>
            </a:r>
            <a:r>
              <a:rPr lang="ru-RU" dirty="0"/>
              <a:t> И. К., </a:t>
            </a:r>
            <a:r>
              <a:rPr lang="ru-RU" dirty="0" err="1"/>
              <a:t>Ряузов</a:t>
            </a:r>
            <a:r>
              <a:rPr lang="ru-RU" dirty="0"/>
              <a:t> Н.Н., </a:t>
            </a:r>
            <a:r>
              <a:rPr lang="ru-RU" dirty="0" err="1"/>
              <a:t>Ряузов</a:t>
            </a:r>
            <a:r>
              <a:rPr lang="ru-RU" dirty="0"/>
              <a:t> Д.Н. Статистика торговли: Учебник. - М.: Финансы и статистика, 1989. 4. Герасименко С.С., </a:t>
            </a:r>
            <a:r>
              <a:rPr lang="ru-RU" dirty="0" err="1"/>
              <a:t>Голавач</a:t>
            </a:r>
            <a:r>
              <a:rPr lang="ru-RU" dirty="0"/>
              <a:t> А.В., </a:t>
            </a:r>
            <a:r>
              <a:rPr lang="ru-RU" dirty="0" err="1"/>
              <a:t>Єріна</a:t>
            </a:r>
            <a:r>
              <a:rPr lang="ru-RU" dirty="0"/>
              <a:t> А.М., </a:t>
            </a:r>
            <a:r>
              <a:rPr lang="ru-RU" dirty="0" err="1"/>
              <a:t>Козирєв</a:t>
            </a:r>
            <a:r>
              <a:rPr lang="ru-RU" dirty="0"/>
              <a:t> О.В., </a:t>
            </a:r>
            <a:r>
              <a:rPr lang="ru-RU" dirty="0" err="1"/>
              <a:t>Пальян</a:t>
            </a:r>
            <a:r>
              <a:rPr lang="ru-RU" dirty="0"/>
              <a:t> З.О., </a:t>
            </a:r>
            <a:r>
              <a:rPr lang="ru-RU" dirty="0" err="1"/>
              <a:t>Шустаков</a:t>
            </a:r>
            <a:r>
              <a:rPr lang="ru-RU" dirty="0"/>
              <a:t> А.А. Статистика: </a:t>
            </a:r>
            <a:r>
              <a:rPr lang="ru-RU" dirty="0" err="1"/>
              <a:t>Підручник</a:t>
            </a:r>
            <a:r>
              <a:rPr lang="ru-RU" dirty="0"/>
              <a:t>. - К.: КНЕУ, 2000. 5. Голуб А.А. Социально-экономическая статистика: Учеб. пособие. - М.: </a:t>
            </a:r>
            <a:r>
              <a:rPr lang="ru-RU" dirty="0" err="1"/>
              <a:t>Гуманит</a:t>
            </a:r>
            <a:r>
              <a:rPr lang="ru-RU" dirty="0"/>
              <a:t>. изд. центр ВЛАДОС, 2003. 6. </a:t>
            </a:r>
            <a:r>
              <a:rPr lang="ru-RU" dirty="0" err="1"/>
              <a:t>Захожай</a:t>
            </a:r>
            <a:r>
              <a:rPr lang="ru-RU" dirty="0"/>
              <a:t> В.Б., </a:t>
            </a:r>
            <a:r>
              <a:rPr lang="ru-RU" dirty="0" err="1"/>
              <a:t>Шепітко</a:t>
            </a:r>
            <a:r>
              <a:rPr lang="ru-RU" dirty="0"/>
              <a:t> Г.Ф. Статистика ринку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Опорний</a:t>
            </a:r>
            <a:r>
              <a:rPr lang="ru-RU" dirty="0"/>
              <a:t> конспект </a:t>
            </a:r>
            <a:r>
              <a:rPr lang="ru-RU" dirty="0" err="1"/>
              <a:t>лекцій</a:t>
            </a:r>
            <a:r>
              <a:rPr lang="ru-RU" dirty="0"/>
              <a:t>. - К.: Вид-во </a:t>
            </a:r>
            <a:r>
              <a:rPr lang="ru-RU" dirty="0" err="1"/>
              <a:t>Європ</a:t>
            </a:r>
            <a:r>
              <a:rPr lang="ru-RU" dirty="0"/>
              <a:t>. ун-ту </a:t>
            </a:r>
            <a:r>
              <a:rPr lang="ru-RU" dirty="0" err="1"/>
              <a:t>фінансів</a:t>
            </a:r>
            <a:r>
              <a:rPr lang="ru-RU" dirty="0"/>
              <a:t>, </a:t>
            </a:r>
            <a:r>
              <a:rPr lang="ru-RU" dirty="0" err="1"/>
              <a:t>інформ</a:t>
            </a:r>
            <a:r>
              <a:rPr lang="ru-RU" dirty="0"/>
              <a:t>. систем, менеджменту. і </a:t>
            </a:r>
            <a:r>
              <a:rPr lang="ru-RU" dirty="0" err="1"/>
              <a:t>бізнесу</a:t>
            </a:r>
            <a:r>
              <a:rPr lang="ru-RU" dirty="0"/>
              <a:t>, 2000. 7. </a:t>
            </a:r>
            <a:r>
              <a:rPr lang="ru-RU" dirty="0" err="1"/>
              <a:t>Котлер</a:t>
            </a:r>
            <a:r>
              <a:rPr lang="ru-RU" dirty="0"/>
              <a:t> Ф. Основы маркетинга: Пер. с англ. - М.: Прогресс, 1990. 8. Кулагина Г.Д. Статистика товарного обращения. - М.: Финансы и статистика, 1989.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00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92000" cy="2346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минуле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десятиліття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відбулися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якісні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зрушення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статистичних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показників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ринкові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явища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удосконалена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методологія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статистичного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аналізу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ринку.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Змінились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пріоритети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статистики.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Зменшилось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коло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централізованих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звітних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показників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при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значно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розширились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потреби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статистичного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забезпечення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бізнесу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менеджменту та маркетингу.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Інформація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 стан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ринку, про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закономірності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необхідна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розробки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державної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політики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економіки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соціальних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перетворень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для контролю і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впливу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ринок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b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0" y="2779413"/>
            <a:ext cx="2915217" cy="1874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29" y="2779413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653" y="4955640"/>
            <a:ext cx="2781300" cy="1638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296" y="4465180"/>
            <a:ext cx="2266950" cy="2019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396" y="24407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6" y="1688123"/>
            <a:ext cx="4053254" cy="527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/>
              <a:t>Ринок</a:t>
            </a:r>
            <a:r>
              <a:rPr lang="ru-RU" sz="2000" b="1" i="1" dirty="0"/>
              <a:t> </a:t>
            </a:r>
            <a:r>
              <a:rPr lang="ru-RU" sz="2000" b="1" i="1" dirty="0" err="1"/>
              <a:t>товарів</a:t>
            </a:r>
            <a:r>
              <a:rPr lang="ru-RU" sz="2000" b="1" i="1" dirty="0"/>
              <a:t> і </a:t>
            </a:r>
            <a:r>
              <a:rPr lang="ru-RU" sz="2000" b="1" i="1" dirty="0" err="1"/>
              <a:t>послуг</a:t>
            </a:r>
            <a:r>
              <a:rPr lang="ru-RU" sz="2000" b="1" i="1" dirty="0"/>
              <a:t> – </a:t>
            </a:r>
            <a:r>
              <a:rPr lang="ru-RU" sz="2000" b="1" i="1" dirty="0" err="1"/>
              <a:t>це</a:t>
            </a:r>
            <a:r>
              <a:rPr lang="ru-RU" sz="2000" b="1" i="1" dirty="0"/>
              <a:t> система </a:t>
            </a:r>
            <a:r>
              <a:rPr lang="ru-RU" sz="2000" b="1" i="1" dirty="0" err="1"/>
              <a:t>відношень</a:t>
            </a:r>
            <a:r>
              <a:rPr lang="ru-RU" sz="2000" b="1" i="1" dirty="0"/>
              <a:t> </a:t>
            </a:r>
            <a:r>
              <a:rPr lang="ru-RU" sz="2000" b="1" i="1" dirty="0" err="1"/>
              <a:t>купівлі</a:t>
            </a:r>
            <a:r>
              <a:rPr lang="ru-RU" sz="2000" b="1" i="1" dirty="0"/>
              <a:t> – продажу </a:t>
            </a:r>
            <a:r>
              <a:rPr lang="ru-RU" sz="2000" b="1" i="1" dirty="0" err="1"/>
              <a:t>між</a:t>
            </a:r>
            <a:r>
              <a:rPr lang="ru-RU" sz="2000" b="1" i="1" dirty="0"/>
              <a:t> </a:t>
            </a:r>
            <a:r>
              <a:rPr lang="ru-RU" sz="2000" b="1" i="1" dirty="0" err="1"/>
              <a:t>економічно</a:t>
            </a:r>
            <a:r>
              <a:rPr lang="ru-RU" sz="2000" b="1" i="1" dirty="0"/>
              <a:t> </a:t>
            </a:r>
            <a:r>
              <a:rPr lang="ru-RU" sz="2000" b="1" i="1" dirty="0" err="1"/>
              <a:t>вільними</a:t>
            </a:r>
            <a:r>
              <a:rPr lang="ru-RU" sz="2000" b="1" i="1" dirty="0"/>
              <a:t> </a:t>
            </a:r>
            <a:r>
              <a:rPr lang="ru-RU" sz="2000" b="1" i="1" dirty="0" err="1"/>
              <a:t>продавцями</a:t>
            </a:r>
            <a:r>
              <a:rPr lang="ru-RU" sz="2000" b="1" i="1" dirty="0"/>
              <a:t> і </a:t>
            </a:r>
            <a:r>
              <a:rPr lang="ru-RU" sz="2000" b="1" i="1" dirty="0" err="1"/>
              <a:t>покупцями</a:t>
            </a:r>
            <a:r>
              <a:rPr lang="ru-RU" sz="2000" b="1" i="1" dirty="0"/>
              <a:t>. Статистика </a:t>
            </a:r>
            <a:r>
              <a:rPr lang="ru-RU" sz="2000" b="1" i="1" dirty="0" err="1"/>
              <a:t>має</a:t>
            </a:r>
            <a:r>
              <a:rPr lang="ru-RU" sz="2000" b="1" i="1" dirty="0"/>
              <a:t> </a:t>
            </a:r>
            <a:r>
              <a:rPr lang="ru-RU" sz="2000" b="1" i="1" dirty="0" err="1"/>
              <a:t>можливості</a:t>
            </a:r>
            <a:r>
              <a:rPr lang="ru-RU" sz="2000" b="1" i="1" dirty="0"/>
              <a:t> </a:t>
            </a:r>
            <a:r>
              <a:rPr lang="ru-RU" sz="2000" b="1" i="1" dirty="0" err="1"/>
              <a:t>відобразити</a:t>
            </a:r>
            <a:r>
              <a:rPr lang="ru-RU" sz="2000" b="1" i="1" dirty="0"/>
              <a:t> стан ринку, </a:t>
            </a:r>
            <a:r>
              <a:rPr lang="ru-RU" sz="2000" b="1" i="1" dirty="0" err="1"/>
              <a:t>охарактеризувати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структуру і </a:t>
            </a:r>
            <a:r>
              <a:rPr lang="ru-RU" sz="2000" b="1" i="1" dirty="0" err="1"/>
              <a:t>динаміку</a:t>
            </a:r>
            <a:r>
              <a:rPr lang="ru-RU" sz="2000" b="1" i="1" dirty="0"/>
              <a:t>, </a:t>
            </a:r>
            <a:r>
              <a:rPr lang="ru-RU" sz="2000" b="1" i="1" dirty="0" err="1"/>
              <a:t>оцінити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</a:t>
            </a:r>
            <a:r>
              <a:rPr lang="ru-RU" sz="2000" b="1" i="1" dirty="0" err="1"/>
              <a:t>коливання</a:t>
            </a:r>
            <a:r>
              <a:rPr lang="ru-RU" sz="2000" b="1" i="1" dirty="0"/>
              <a:t>, </a:t>
            </a:r>
            <a:r>
              <a:rPr lang="ru-RU" sz="2000" b="1" i="1" dirty="0" err="1"/>
              <a:t>виявити</a:t>
            </a:r>
            <a:r>
              <a:rPr lang="ru-RU" sz="2000" b="1" i="1" dirty="0"/>
              <a:t> і </a:t>
            </a:r>
            <a:r>
              <a:rPr lang="ru-RU" sz="2000" b="1" i="1" dirty="0" err="1"/>
              <a:t>змоделювати</a:t>
            </a:r>
            <a:r>
              <a:rPr lang="ru-RU" sz="2000" b="1" i="1" dirty="0"/>
              <a:t> </a:t>
            </a:r>
            <a:r>
              <a:rPr lang="ru-RU" sz="2000" b="1" i="1" dirty="0" err="1"/>
              <a:t>вплив</a:t>
            </a:r>
            <a:r>
              <a:rPr lang="ru-RU" sz="2000" b="1" i="1" dirty="0"/>
              <a:t> </a:t>
            </a:r>
            <a:r>
              <a:rPr lang="ru-RU" sz="2000" b="1" i="1" dirty="0" err="1"/>
              <a:t>ринкових</a:t>
            </a:r>
            <a:r>
              <a:rPr lang="ru-RU" sz="2000" b="1" i="1" dirty="0"/>
              <a:t> </a:t>
            </a:r>
            <a:r>
              <a:rPr lang="ru-RU" sz="2000" b="1" i="1" dirty="0" err="1"/>
              <a:t>чинників</a:t>
            </a:r>
            <a:r>
              <a:rPr lang="ru-RU" sz="2000" b="1" i="1" dirty="0"/>
              <a:t>, </a:t>
            </a:r>
            <a:r>
              <a:rPr lang="ru-RU" sz="2000" b="1" i="1" dirty="0" err="1"/>
              <a:t>прогнозувати</a:t>
            </a:r>
            <a:r>
              <a:rPr lang="ru-RU" sz="2000" b="1" i="1" dirty="0"/>
              <a:t>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</a:t>
            </a:r>
            <a:r>
              <a:rPr lang="ru-RU" sz="2000" b="1" i="1" dirty="0" err="1"/>
              <a:t>подальший</a:t>
            </a:r>
            <a:r>
              <a:rPr lang="ru-RU" sz="2000" b="1" i="1" dirty="0"/>
              <a:t> </a:t>
            </a:r>
            <a:r>
              <a:rPr lang="ru-RU" sz="2000" b="1" i="1" dirty="0" err="1"/>
              <a:t>розвиток</a:t>
            </a:r>
            <a:r>
              <a:rPr lang="ru-RU" sz="2000" b="1" i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23" y="2164739"/>
            <a:ext cx="3217252" cy="2424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808" y="4325815"/>
            <a:ext cx="2950552" cy="21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103" y="2250832"/>
            <a:ext cx="4404512" cy="4215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106" y="2250832"/>
            <a:ext cx="4308232" cy="4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5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1669" y="2242039"/>
            <a:ext cx="5512777" cy="4433399"/>
          </a:xfrm>
        </p:spPr>
        <p:txBody>
          <a:bodyPr/>
          <a:lstStyle/>
          <a:p>
            <a:r>
              <a:rPr lang="ru-RU" sz="2400" dirty="0" err="1"/>
              <a:t>Найбільша</a:t>
            </a:r>
            <a:r>
              <a:rPr lang="ru-RU" sz="2400" dirty="0"/>
              <a:t> </a:t>
            </a:r>
            <a:r>
              <a:rPr lang="ru-RU" sz="2400" dirty="0" err="1"/>
              <a:t>стаття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м’ясо</a:t>
            </a:r>
            <a:r>
              <a:rPr lang="ru-RU" sz="2400" dirty="0"/>
              <a:t>. На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гривень</a:t>
            </a:r>
            <a:r>
              <a:rPr lang="ru-RU" sz="2400" dirty="0"/>
              <a:t>. </a:t>
            </a:r>
            <a:br>
              <a:rPr lang="ru-RU" sz="2400" dirty="0"/>
            </a:br>
            <a:r>
              <a:rPr lang="ru-RU" sz="2400" dirty="0"/>
              <a:t>На </a:t>
            </a:r>
            <a:r>
              <a:rPr lang="ru-RU" sz="2400" dirty="0" err="1"/>
              <a:t>хліб</a:t>
            </a:r>
            <a:r>
              <a:rPr lang="ru-RU" sz="2400" dirty="0"/>
              <a:t>, молоко, сир і </a:t>
            </a:r>
            <a:r>
              <a:rPr lang="ru-RU" sz="2400" dirty="0" err="1"/>
              <a:t>яйця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тисячі</a:t>
            </a:r>
            <a:r>
              <a:rPr lang="ru-RU" sz="2400" dirty="0"/>
              <a:t> до </a:t>
            </a:r>
            <a:r>
              <a:rPr lang="ru-RU" sz="2400" dirty="0" err="1"/>
              <a:t>тисячі</a:t>
            </a:r>
            <a:r>
              <a:rPr lang="ru-RU" sz="2400" dirty="0"/>
              <a:t> </a:t>
            </a:r>
            <a:r>
              <a:rPr lang="ru-RU" sz="2400" dirty="0" err="1"/>
              <a:t>п’ятсот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На </a:t>
            </a:r>
            <a:r>
              <a:rPr lang="ru-RU" sz="2400" dirty="0" err="1"/>
              <a:t>овочі</a:t>
            </a:r>
            <a:r>
              <a:rPr lang="ru-RU" sz="2400" dirty="0"/>
              <a:t> та </a:t>
            </a:r>
            <a:r>
              <a:rPr lang="ru-RU" sz="2400" dirty="0" err="1"/>
              <a:t>фрукти</a:t>
            </a:r>
            <a:r>
              <a:rPr lang="ru-RU" sz="2400" dirty="0"/>
              <a:t> в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витрачають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300 </a:t>
            </a:r>
            <a:r>
              <a:rPr lang="ru-RU" sz="2400" dirty="0" err="1"/>
              <a:t>гривень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Найменше</a:t>
            </a:r>
            <a:r>
              <a:rPr lang="ru-RU" sz="2400" dirty="0"/>
              <a:t> (</a:t>
            </a:r>
            <a:r>
              <a:rPr lang="ru-RU" sz="2400" dirty="0" err="1"/>
              <a:t>близько</a:t>
            </a:r>
            <a:r>
              <a:rPr lang="ru-RU" sz="2400" dirty="0"/>
              <a:t> 250 </a:t>
            </a:r>
            <a:r>
              <a:rPr lang="ru-RU" sz="2400" dirty="0" err="1"/>
              <a:t>гривень</a:t>
            </a:r>
            <a:r>
              <a:rPr lang="ru-RU" sz="2400" dirty="0"/>
              <a:t>) </a:t>
            </a:r>
            <a:r>
              <a:rPr lang="ru-RU" sz="2400" dirty="0" err="1"/>
              <a:t>українці</a:t>
            </a:r>
            <a:r>
              <a:rPr lang="ru-RU" sz="2400" dirty="0"/>
              <a:t> </a:t>
            </a:r>
            <a:r>
              <a:rPr lang="ru-RU" sz="2400" dirty="0" err="1"/>
              <a:t>віддають</a:t>
            </a:r>
            <a:r>
              <a:rPr lang="ru-RU" sz="2400" dirty="0"/>
              <a:t> за </a:t>
            </a:r>
            <a:r>
              <a:rPr lang="ru-RU" sz="2400" dirty="0" err="1"/>
              <a:t>солодощі</a:t>
            </a:r>
            <a:r>
              <a:rPr lang="ru-RU" sz="2400" dirty="0"/>
              <a:t> та </a:t>
            </a:r>
            <a:r>
              <a:rPr lang="ru-RU" sz="2400" dirty="0" err="1"/>
              <a:t>кондитерські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705" y="2512647"/>
            <a:ext cx="521434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933" y="1947771"/>
            <a:ext cx="5794131" cy="4808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20678" y="5355248"/>
            <a:ext cx="1700345" cy="102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6" y="342826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4" y="1925516"/>
            <a:ext cx="11799276" cy="4862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Топ-10 </a:t>
            </a:r>
            <a:r>
              <a:rPr lang="ru-RU" b="1" dirty="0" err="1"/>
              <a:t>найпопулярніших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українці</a:t>
            </a:r>
            <a:r>
              <a:rPr lang="ru-RU" b="1" dirty="0"/>
              <a:t> </a:t>
            </a:r>
            <a:r>
              <a:rPr lang="ru-RU" b="1" dirty="0" err="1"/>
              <a:t>купують</a:t>
            </a:r>
            <a:r>
              <a:rPr lang="ru-RU" b="1" dirty="0"/>
              <a:t> у кредит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en-US" b="1" dirty="0"/>
              <a:t>Huawei P Smart Plus</a:t>
            </a:r>
          </a:p>
          <a:p>
            <a:r>
              <a:rPr lang="en-US" b="1" dirty="0"/>
              <a:t>Huawei P Smart 3/32 </a:t>
            </a:r>
            <a:r>
              <a:rPr lang="ru-RU" b="1" dirty="0"/>
              <a:t>ГБ</a:t>
            </a:r>
          </a:p>
          <a:p>
            <a:r>
              <a:rPr lang="en-US" b="1" dirty="0"/>
              <a:t>TP-Link </a:t>
            </a:r>
            <a:r>
              <a:rPr lang="en-US" b="1" dirty="0" err="1"/>
              <a:t>Neffos</a:t>
            </a:r>
            <a:r>
              <a:rPr lang="en-US" b="1" dirty="0"/>
              <a:t> X1 Lite</a:t>
            </a:r>
          </a:p>
          <a:p>
            <a:r>
              <a:rPr lang="en-US" b="1" dirty="0"/>
              <a:t>Samsung Galaxy J5 2016</a:t>
            </a:r>
          </a:p>
          <a:p>
            <a:r>
              <a:rPr lang="en-US" b="1" dirty="0"/>
              <a:t>Samsung Galaxy J7 2017</a:t>
            </a:r>
          </a:p>
          <a:p>
            <a:r>
              <a:rPr lang="en-US" b="1" dirty="0"/>
              <a:t>Huawei P8 lite 2017</a:t>
            </a:r>
          </a:p>
          <a:p>
            <a:r>
              <a:rPr lang="en-US" b="1" dirty="0"/>
              <a:t>Samsung Galaxy J3 2016</a:t>
            </a:r>
          </a:p>
          <a:p>
            <a:r>
              <a:rPr lang="en-US" b="1" dirty="0"/>
              <a:t>Apple </a:t>
            </a:r>
            <a:r>
              <a:rPr lang="en-US" b="1" dirty="0" err="1"/>
              <a:t>AirPods</a:t>
            </a:r>
            <a:endParaRPr lang="en-US" b="1" dirty="0"/>
          </a:p>
          <a:p>
            <a:r>
              <a:rPr lang="en-US" b="1" dirty="0"/>
              <a:t>Huawei Mate 10 lite 4/64 </a:t>
            </a:r>
            <a:r>
              <a:rPr lang="ru-RU" b="1" dirty="0"/>
              <a:t>ГБ</a:t>
            </a:r>
          </a:p>
          <a:p>
            <a:r>
              <a:rPr lang="en-US" b="1" dirty="0"/>
              <a:t>Sony </a:t>
            </a:r>
            <a:r>
              <a:rPr lang="en-US" b="1" dirty="0" err="1"/>
              <a:t>Playstation</a:t>
            </a:r>
            <a:r>
              <a:rPr lang="en-US" b="1" dirty="0"/>
              <a:t> 4 Slim 500 </a:t>
            </a:r>
            <a:r>
              <a:rPr lang="ru-RU" b="1" dirty="0"/>
              <a:t>ГБ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39" y="2926736"/>
            <a:ext cx="6291262" cy="35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31" y="2233246"/>
            <a:ext cx="4113692" cy="4492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56" y="2233246"/>
            <a:ext cx="2409825" cy="1895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564" y="3423871"/>
            <a:ext cx="2638425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54" y="4721469"/>
            <a:ext cx="1480763" cy="19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1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Висновок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71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Таким чином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статистичних</a:t>
            </a:r>
            <a:r>
              <a:rPr lang="ru-RU" sz="2000" b="1" dirty="0"/>
              <a:t> </a:t>
            </a:r>
            <a:r>
              <a:rPr lang="ru-RU" sz="2000" b="1" dirty="0" err="1"/>
              <a:t>методів</a:t>
            </a:r>
            <a:r>
              <a:rPr lang="ru-RU" sz="2000" b="1" dirty="0"/>
              <a:t> </a:t>
            </a:r>
            <a:r>
              <a:rPr lang="ru-RU" sz="2000" b="1" dirty="0" err="1"/>
              <a:t>дозволяє</a:t>
            </a:r>
            <a:r>
              <a:rPr lang="ru-RU" sz="2000" b="1" dirty="0"/>
              <a:t> </a:t>
            </a:r>
            <a:r>
              <a:rPr lang="ru-RU" sz="2000" b="1" dirty="0" err="1"/>
              <a:t>охарактеризувати</a:t>
            </a:r>
            <a:r>
              <a:rPr lang="ru-RU" sz="2000" b="1" dirty="0"/>
              <a:t> структуру ринку, </a:t>
            </a:r>
            <a:r>
              <a:rPr lang="ru-RU" sz="2000" b="1" dirty="0" err="1"/>
              <a:t>дослідити</a:t>
            </a:r>
            <a:r>
              <a:rPr lang="ru-RU" sz="2000" b="1" dirty="0"/>
              <a:t> </a:t>
            </a:r>
            <a:r>
              <a:rPr lang="ru-RU" sz="2000" b="1" dirty="0" err="1"/>
              <a:t>основні</a:t>
            </a:r>
            <a:r>
              <a:rPr lang="ru-RU" sz="2000" b="1" dirty="0"/>
              <a:t> </a:t>
            </a:r>
            <a:r>
              <a:rPr lang="ru-RU" sz="2000" b="1" dirty="0" err="1"/>
              <a:t>тенденції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як в </a:t>
            </a:r>
            <a:r>
              <a:rPr lang="ru-RU" sz="2000" b="1" dirty="0" err="1"/>
              <a:t>ретроспективі</a:t>
            </a:r>
            <a:r>
              <a:rPr lang="ru-RU" sz="2000" b="1" dirty="0"/>
              <a:t> та </a:t>
            </a:r>
            <a:r>
              <a:rPr lang="ru-RU" sz="2000" b="1" dirty="0" err="1"/>
              <a:t>перспективі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виявити</a:t>
            </a:r>
            <a:r>
              <a:rPr lang="ru-RU" sz="2000" b="1" dirty="0"/>
              <a:t> і </a:t>
            </a:r>
            <a:r>
              <a:rPr lang="ru-RU" sz="2000" b="1" dirty="0" err="1"/>
              <a:t>змоделювати</a:t>
            </a:r>
            <a:r>
              <a:rPr lang="ru-RU" sz="2000" b="1" dirty="0"/>
              <a:t> </a:t>
            </a:r>
            <a:r>
              <a:rPr lang="ru-RU" sz="2000" b="1" dirty="0" err="1"/>
              <a:t>вплив</a:t>
            </a:r>
            <a:r>
              <a:rPr lang="ru-RU" sz="2000" b="1" dirty="0"/>
              <a:t> комплексу </a:t>
            </a:r>
            <a:r>
              <a:rPr lang="ru-RU" sz="2000" b="1" dirty="0" err="1"/>
              <a:t>ринкових</a:t>
            </a:r>
            <a:r>
              <a:rPr lang="ru-RU" sz="2000" b="1" dirty="0"/>
              <a:t> </a:t>
            </a:r>
            <a:r>
              <a:rPr lang="ru-RU" sz="2000" b="1" dirty="0" err="1"/>
              <a:t>факторів</a:t>
            </a:r>
            <a:r>
              <a:rPr lang="ru-RU" sz="2000" b="1" dirty="0"/>
              <a:t>. </a:t>
            </a:r>
            <a:r>
              <a:rPr lang="ru-RU" sz="2000" b="1" dirty="0" err="1"/>
              <a:t>Саме</a:t>
            </a:r>
            <a:r>
              <a:rPr lang="ru-RU" sz="2000" b="1" dirty="0"/>
              <a:t> тому </a:t>
            </a:r>
            <a:r>
              <a:rPr lang="ru-RU" sz="2000" b="1" dirty="0" err="1"/>
              <a:t>більшість</a:t>
            </a:r>
            <a:r>
              <a:rPr lang="ru-RU" sz="2000" b="1" dirty="0"/>
              <a:t> </a:t>
            </a:r>
            <a:r>
              <a:rPr lang="ru-RU" sz="2000" b="1" dirty="0" err="1"/>
              <a:t>положень</a:t>
            </a:r>
            <a:r>
              <a:rPr lang="ru-RU" sz="2000" b="1" dirty="0"/>
              <a:t> статистики ринку </a:t>
            </a:r>
            <a:r>
              <a:rPr lang="ru-RU" sz="2000" b="1" dirty="0" err="1"/>
              <a:t>товарів</a:t>
            </a:r>
            <a:r>
              <a:rPr lang="ru-RU" sz="2000" b="1" dirty="0"/>
              <a:t> і </a:t>
            </a:r>
            <a:r>
              <a:rPr lang="ru-RU" sz="2000" b="1" dirty="0" err="1"/>
              <a:t>послуг</a:t>
            </a:r>
            <a:r>
              <a:rPr lang="ru-RU" sz="2000" b="1" dirty="0"/>
              <a:t> широко </a:t>
            </a:r>
            <a:r>
              <a:rPr lang="ru-RU" sz="2000" b="1" dirty="0" err="1"/>
              <a:t>застосовується</a:t>
            </a:r>
            <a:r>
              <a:rPr lang="ru-RU" sz="2000" b="1" dirty="0"/>
              <a:t> у </a:t>
            </a:r>
            <a:r>
              <a:rPr lang="ru-RU" sz="2000" b="1" dirty="0" err="1"/>
              <a:t>ході</a:t>
            </a:r>
            <a:r>
              <a:rPr lang="ru-RU" sz="2000" b="1" dirty="0"/>
              <a:t>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маркетингових</a:t>
            </a:r>
            <a:r>
              <a:rPr lang="ru-RU" sz="2000" b="1" dirty="0"/>
              <a:t> </a:t>
            </a:r>
            <a:r>
              <a:rPr lang="ru-RU" sz="2000" b="1" dirty="0" err="1"/>
              <a:t>досліджень</a:t>
            </a:r>
            <a:r>
              <a:rPr lang="ru-RU" sz="2000" b="1" dirty="0"/>
              <a:t> як на </a:t>
            </a:r>
            <a:r>
              <a:rPr lang="ru-RU" sz="2000" b="1" dirty="0" err="1"/>
              <a:t>рівні</a:t>
            </a:r>
            <a:r>
              <a:rPr lang="ru-RU" sz="2000" b="1" dirty="0"/>
              <a:t> конкретного </a:t>
            </a:r>
            <a:r>
              <a:rPr lang="ru-RU" sz="2000" b="1" dirty="0" err="1"/>
              <a:t>учасника</a:t>
            </a:r>
            <a:r>
              <a:rPr lang="ru-RU" sz="2000" b="1" dirty="0"/>
              <a:t> ринку, так і на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спеціалізованих</a:t>
            </a:r>
            <a:r>
              <a:rPr lang="ru-RU" sz="2000" b="1" dirty="0"/>
              <a:t> </a:t>
            </a:r>
            <a:r>
              <a:rPr lang="ru-RU" sz="2000" b="1" dirty="0" err="1"/>
              <a:t>консалтингових</a:t>
            </a:r>
            <a:r>
              <a:rPr lang="ru-RU" sz="2000" b="1" dirty="0"/>
              <a:t> </a:t>
            </a:r>
            <a:r>
              <a:rPr lang="ru-RU" sz="2000" b="1" dirty="0" err="1"/>
              <a:t>підприємств</a:t>
            </a:r>
            <a:r>
              <a:rPr lang="ru-RU" sz="2000" b="1" dirty="0"/>
              <a:t>. </a:t>
            </a:r>
            <a:r>
              <a:rPr lang="ru-RU" sz="2000" b="1" dirty="0" err="1"/>
              <a:t>Крім</a:t>
            </a:r>
            <a:r>
              <a:rPr lang="ru-RU" sz="2000" b="1" dirty="0"/>
              <a:t> того </a:t>
            </a:r>
            <a:r>
              <a:rPr lang="ru-RU" sz="2000" b="1" dirty="0" err="1"/>
              <a:t>традиційною</a:t>
            </a:r>
            <a:r>
              <a:rPr lang="ru-RU" sz="2000" b="1" dirty="0"/>
              <a:t> сферою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 статистики ринку </a:t>
            </a:r>
            <a:r>
              <a:rPr lang="ru-RU" sz="2000" b="1" dirty="0" err="1"/>
              <a:t>товарів</a:t>
            </a:r>
            <a:r>
              <a:rPr lang="ru-RU" sz="2000" b="1" dirty="0"/>
              <a:t> і </a:t>
            </a:r>
            <a:r>
              <a:rPr lang="ru-RU" sz="2000" b="1" dirty="0" err="1"/>
              <a:t>послуг</a:t>
            </a:r>
            <a:r>
              <a:rPr lang="ru-RU" sz="2000" b="1" dirty="0"/>
              <a:t> є </a:t>
            </a:r>
            <a:r>
              <a:rPr lang="ru-RU" sz="2000" b="1" dirty="0" err="1"/>
              <a:t>аналіз</a:t>
            </a:r>
            <a:r>
              <a:rPr lang="ru-RU" sz="2000" b="1" dirty="0"/>
              <a:t> ринку, </a:t>
            </a:r>
            <a:r>
              <a:rPr lang="ru-RU" sz="2000" b="1" dirty="0" err="1"/>
              <a:t>що</a:t>
            </a:r>
            <a:r>
              <a:rPr lang="ru-RU" sz="2000" b="1" dirty="0"/>
              <a:t> проводиться на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органів</a:t>
            </a:r>
            <a:r>
              <a:rPr lang="ru-RU" sz="2000" b="1" dirty="0"/>
              <a:t> </a:t>
            </a:r>
            <a:r>
              <a:rPr lang="ru-RU" sz="2000" b="1" dirty="0" err="1"/>
              <a:t>державної</a:t>
            </a:r>
            <a:r>
              <a:rPr lang="ru-RU" sz="2000" b="1" dirty="0"/>
              <a:t> статистики для </a:t>
            </a:r>
            <a:r>
              <a:rPr lang="ru-RU" sz="2000" b="1" dirty="0" err="1"/>
              <a:t>отримання</a:t>
            </a:r>
            <a:r>
              <a:rPr lang="ru-RU" sz="2000" b="1" dirty="0"/>
              <a:t> </a:t>
            </a:r>
            <a:r>
              <a:rPr lang="ru-RU" sz="2000" b="1" dirty="0" err="1"/>
              <a:t>об’єктивної</a:t>
            </a:r>
            <a:r>
              <a:rPr lang="ru-RU" sz="2000" b="1" dirty="0"/>
              <a:t> </a:t>
            </a:r>
            <a:r>
              <a:rPr lang="ru-RU" sz="2000" b="1" dirty="0" err="1"/>
              <a:t>інформації</a:t>
            </a:r>
            <a:r>
              <a:rPr lang="ru-RU" sz="2000" b="1" dirty="0"/>
              <a:t> про стан і </a:t>
            </a:r>
            <a:r>
              <a:rPr lang="ru-RU" sz="2000" b="1" dirty="0" err="1"/>
              <a:t>розвиток</a:t>
            </a:r>
            <a:r>
              <a:rPr lang="ru-RU" sz="2000" b="1" dirty="0"/>
              <a:t> ринку </a:t>
            </a:r>
            <a:r>
              <a:rPr lang="ru-RU" sz="2000" b="1" dirty="0" err="1"/>
              <a:t>окремого</a:t>
            </a:r>
            <a:r>
              <a:rPr lang="ru-RU" sz="2000" b="1" dirty="0"/>
              <a:t> товару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товарів</a:t>
            </a:r>
            <a:r>
              <a:rPr lang="ru-RU" sz="2000" b="1" dirty="0"/>
              <a:t> на </a:t>
            </a:r>
            <a:r>
              <a:rPr lang="ru-RU" sz="2000" b="1" dirty="0" err="1"/>
              <a:t>рівні</a:t>
            </a:r>
            <a:r>
              <a:rPr lang="ru-RU" sz="2000" b="1" dirty="0"/>
              <a:t> </a:t>
            </a:r>
            <a:r>
              <a:rPr lang="ru-RU" sz="2000" b="1" dirty="0" err="1"/>
              <a:t>країни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окремого</a:t>
            </a:r>
            <a:r>
              <a:rPr lang="ru-RU" sz="2000" b="1" dirty="0"/>
              <a:t> </a:t>
            </a:r>
            <a:r>
              <a:rPr lang="ru-RU" sz="2000" b="1" dirty="0" err="1"/>
              <a:t>регіону</a:t>
            </a:r>
            <a:endParaRPr lang="ru-RU" sz="20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15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55</TotalTime>
  <Words>325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Цитаты</vt:lpstr>
      <vt:lpstr>Презентація на тему: «Статистичний аналіз рівня споживання                                                   товарів та послуг в Україні» </vt:lpstr>
      <vt:lpstr>Презентация PowerPoint</vt:lpstr>
      <vt:lpstr>Презентация PowerPoint</vt:lpstr>
      <vt:lpstr>Презентация PowerPoint</vt:lpstr>
      <vt:lpstr>Найбільша стаття витрат — це м’ясо. На його купівлі йде близько тисячі гривень.  На хліб, молоко, сир і яйця – від тисячі до тисячі п’ятсот. На овочі та фрукти в середньому витрачають близько 300 гривень. Найменше (близько 250 гривень) українці віддають за солодощі та кондитерські вироби. 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«Статистичний аналіз рівня споживання                                                   товарів та послуг в Україні» </dc:title>
  <dc:creator>XTreme.ws</dc:creator>
  <cp:lastModifiedBy>XTreme.ws</cp:lastModifiedBy>
  <cp:revision>5</cp:revision>
  <dcterms:created xsi:type="dcterms:W3CDTF">2020-11-02T13:26:55Z</dcterms:created>
  <dcterms:modified xsi:type="dcterms:W3CDTF">2020-11-02T14:22:43Z</dcterms:modified>
</cp:coreProperties>
</file>