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1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1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504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1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9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1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2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1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3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8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3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7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3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69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1FE67-105E-4589-A0BF-7D3B86D44B4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9D2CD0-7EF4-4915-B8AE-469AFD62F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9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/>
              <a:t>Для </a:t>
            </a:r>
            <a:r>
              <a:rPr lang="ru-RU" sz="4000" b="1" dirty="0" err="1"/>
              <a:t>чого</a:t>
            </a:r>
            <a:r>
              <a:rPr lang="ru-RU" sz="4000" b="1" dirty="0"/>
              <a:t> </a:t>
            </a:r>
            <a:r>
              <a:rPr lang="ru-RU" sz="4000" b="1" dirty="0" err="1"/>
              <a:t>потрібна</a:t>
            </a:r>
            <a:r>
              <a:rPr lang="ru-RU" sz="4000" b="1" dirty="0"/>
              <a:t> статистика і як </a:t>
            </a:r>
            <a:r>
              <a:rPr lang="ru-RU" sz="4000" b="1" dirty="0" err="1"/>
              <a:t>її</a:t>
            </a:r>
            <a:r>
              <a:rPr lang="ru-RU" sz="4000" b="1" dirty="0"/>
              <a:t> </a:t>
            </a:r>
            <a:r>
              <a:rPr lang="ru-RU" sz="4000" b="1" dirty="0" err="1"/>
              <a:t>ефективно</a:t>
            </a:r>
            <a:r>
              <a:rPr lang="ru-RU" sz="4000" b="1" dirty="0"/>
              <a:t> </a:t>
            </a:r>
            <a:r>
              <a:rPr lang="ru-RU" sz="4000" b="1" dirty="0" err="1"/>
              <a:t>використовувати</a:t>
            </a:r>
            <a:r>
              <a:rPr lang="ru-RU" sz="4000" b="1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Виконала </a:t>
            </a:r>
            <a:r>
              <a:rPr lang="ru-RU" dirty="0" smtClean="0"/>
              <a:t>: студентка 1-го курсу</a:t>
            </a:r>
          </a:p>
          <a:p>
            <a:r>
              <a:rPr lang="uk-UA" dirty="0" err="1" smtClean="0"/>
              <a:t>Ходаба</a:t>
            </a:r>
            <a:r>
              <a:rPr lang="uk-UA" dirty="0" smtClean="0"/>
              <a:t> Л.В.</a:t>
            </a:r>
            <a:endParaRPr lang="uk-UA" dirty="0"/>
          </a:p>
          <a:p>
            <a:r>
              <a:rPr lang="uk-UA" dirty="0" smtClean="0"/>
              <a:t>Перевірила : </a:t>
            </a:r>
            <a:r>
              <a:rPr lang="uk-UA" dirty="0" err="1" smtClean="0"/>
              <a:t>Педченко</a:t>
            </a:r>
            <a:r>
              <a:rPr lang="uk-UA" dirty="0" smtClean="0"/>
              <a:t> Г.П.</a:t>
            </a:r>
          </a:p>
        </p:txBody>
      </p:sp>
    </p:spTree>
    <p:extLst>
      <p:ext uri="{BB962C8B-B14F-4D97-AF65-F5344CB8AC3E}">
        <p14:creationId xmlns:p14="http://schemas.microsoft.com/office/powerpoint/2010/main" val="359984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308" y="702374"/>
            <a:ext cx="9601196" cy="3318936"/>
          </a:xfrm>
        </p:spPr>
        <p:txBody>
          <a:bodyPr/>
          <a:lstStyle/>
          <a:p>
            <a:r>
              <a:rPr lang="ru-RU" dirty="0"/>
              <a:t>Не обходиться без </a:t>
            </a:r>
            <a:r>
              <a:rPr lang="ru-RU" dirty="0" err="1"/>
              <a:t>статистиків</a:t>
            </a:r>
            <a:r>
              <a:rPr lang="ru-RU" dirty="0"/>
              <a:t> і в </a:t>
            </a:r>
            <a:r>
              <a:rPr lang="ru-RU" dirty="0" err="1"/>
              <a:t>банківській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: при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середніх</a:t>
            </a:r>
            <a:r>
              <a:rPr lang="ru-RU" dirty="0"/>
              <a:t> величин </a:t>
            </a:r>
            <a:r>
              <a:rPr lang="ru-RU" dirty="0" err="1"/>
              <a:t>прибутковості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середньої</a:t>
            </a:r>
            <a:r>
              <a:rPr lang="ru-RU" dirty="0"/>
              <a:t> і </a:t>
            </a:r>
            <a:r>
              <a:rPr lang="ru-RU" dirty="0" err="1"/>
              <a:t>зваженої</a:t>
            </a:r>
            <a:r>
              <a:rPr lang="ru-RU" dirty="0"/>
              <a:t> ставки </a:t>
            </a:r>
            <a:r>
              <a:rPr lang="ru-RU" dirty="0" err="1"/>
              <a:t>відсотку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кредитами.</a:t>
            </a:r>
            <a:br>
              <a:rPr lang="ru-RU" dirty="0"/>
            </a:br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для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грошово-кредитної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макропруденційного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та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3387144"/>
            <a:ext cx="3812147" cy="2678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02" y="3322749"/>
            <a:ext cx="3620034" cy="28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551" y="753889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Об’єктивна</a:t>
            </a:r>
            <a:r>
              <a:rPr lang="ru-RU" dirty="0"/>
              <a:t>, </a:t>
            </a:r>
            <a:r>
              <a:rPr lang="ru-RU" dirty="0" err="1"/>
              <a:t>достовірна</a:t>
            </a:r>
            <a:r>
              <a:rPr lang="ru-RU" dirty="0"/>
              <a:t> та </a:t>
            </a:r>
            <a:r>
              <a:rPr lang="ru-RU" dirty="0" err="1"/>
              <a:t>своєчасна</a:t>
            </a:r>
            <a:r>
              <a:rPr lang="ru-RU" dirty="0"/>
              <a:t> </a:t>
            </a:r>
            <a:r>
              <a:rPr lang="ru-RU" dirty="0" err="1"/>
              <a:t>статистична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органами </a:t>
            </a:r>
            <a:r>
              <a:rPr lang="ru-RU" dirty="0" err="1"/>
              <a:t>державної</a:t>
            </a:r>
            <a:r>
              <a:rPr lang="ru-RU" dirty="0"/>
              <a:t> та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 та </a:t>
            </a:r>
            <a:r>
              <a:rPr lang="ru-RU" dirty="0" err="1"/>
              <a:t>ефективності</a:t>
            </a:r>
            <a:r>
              <a:rPr lang="ru-RU" dirty="0"/>
              <a:t> державного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статистичних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(як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так і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)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закономірності</a:t>
            </a:r>
            <a:r>
              <a:rPr lang="ru-RU" dirty="0"/>
              <a:t> і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і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об’єктами</a:t>
            </a:r>
            <a:r>
              <a:rPr lang="ru-RU" dirty="0"/>
              <a:t> державного </a:t>
            </a:r>
            <a:r>
              <a:rPr lang="ru-RU" dirty="0" err="1"/>
              <a:t>управління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надійні</a:t>
            </a:r>
            <a:r>
              <a:rPr lang="ru-RU" dirty="0"/>
              <a:t> характеристики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обґрунтованих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оптимальних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проблем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за умов </a:t>
            </a:r>
            <a:r>
              <a:rPr lang="ru-RU" dirty="0" err="1"/>
              <a:t>неповноти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 у </a:t>
            </a:r>
            <a:r>
              <a:rPr lang="ru-RU" dirty="0" err="1"/>
              <a:t>часі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спрогнозувати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тих </a:t>
            </a:r>
            <a:r>
              <a:rPr lang="ru-RU" dirty="0" err="1"/>
              <a:t>факторів</a:t>
            </a:r>
            <a:r>
              <a:rPr lang="ru-RU" dirty="0"/>
              <a:t> на </a:t>
            </a:r>
            <a:r>
              <a:rPr lang="ru-RU" dirty="0" err="1"/>
              <a:t>соціально-економічний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2" y="3696237"/>
            <a:ext cx="3284112" cy="2356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76" y="3696237"/>
            <a:ext cx="3640024" cy="23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5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792" y="650859"/>
            <a:ext cx="9601196" cy="3318936"/>
          </a:xfrm>
        </p:spPr>
        <p:txBody>
          <a:bodyPr/>
          <a:lstStyle/>
          <a:p>
            <a:r>
              <a:rPr lang="uk-UA" dirty="0"/>
              <a:t>Отже, можна дійти висновку , що </a:t>
            </a:r>
            <a:r>
              <a:rPr lang="ru-RU" dirty="0"/>
              <a:t>статистика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навколишній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Вона широко </a:t>
            </a:r>
            <a:r>
              <a:rPr lang="ru-RU" dirty="0" err="1"/>
              <a:t>використовується</a:t>
            </a:r>
            <a:r>
              <a:rPr lang="ru-RU" dirty="0"/>
              <a:t> у </a:t>
            </a:r>
            <a:r>
              <a:rPr lang="ru-RU" dirty="0" err="1"/>
              <a:t>повсякденному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статичним</a:t>
            </a:r>
            <a:r>
              <a:rPr lang="ru-RU" dirty="0"/>
              <a:t> </a:t>
            </a:r>
            <a:r>
              <a:rPr lang="ru-RU" dirty="0" err="1"/>
              <a:t>даним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</a:t>
            </a:r>
            <a:r>
              <a:rPr lang="ru-RU" dirty="0" err="1"/>
              <a:t>порівняти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,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провести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Знання</a:t>
            </a:r>
            <a:r>
              <a:rPr lang="ru-RU" dirty="0"/>
              <a:t> статистики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очевидні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uk-UA" dirty="0"/>
              <a:t>І в 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25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статистикою стало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претендентів</a:t>
            </a:r>
            <a:r>
              <a:rPr lang="ru-RU" dirty="0"/>
              <a:t> на </a:t>
            </a:r>
            <a:r>
              <a:rPr lang="ru-RU" dirty="0" err="1"/>
              <a:t>вакансії</a:t>
            </a:r>
            <a:r>
              <a:rPr lang="ru-RU" dirty="0"/>
              <a:t> у великих </a:t>
            </a:r>
            <a:r>
              <a:rPr lang="ru-RU" dirty="0" err="1"/>
              <a:t>компаніях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3644722"/>
            <a:ext cx="2943291" cy="2478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70" y="3644722"/>
            <a:ext cx="4119093" cy="24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1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ж таке взагалі термін « статистика»?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Статистика — наука </a:t>
            </a:r>
            <a:r>
              <a:rPr lang="ru-RU" b="1" dirty="0" err="1"/>
              <a:t>збору</a:t>
            </a:r>
            <a:r>
              <a:rPr lang="ru-RU" b="1" dirty="0"/>
              <a:t>, </a:t>
            </a:r>
            <a:r>
              <a:rPr lang="ru-RU" b="1" dirty="0" err="1"/>
              <a:t>представлення</a:t>
            </a:r>
            <a:r>
              <a:rPr lang="ru-RU" b="1" dirty="0"/>
              <a:t>, </a:t>
            </a:r>
            <a:r>
              <a:rPr lang="ru-RU" b="1" dirty="0" err="1"/>
              <a:t>аналізу</a:t>
            </a:r>
            <a:r>
              <a:rPr lang="ru-RU" b="1" dirty="0"/>
              <a:t> і </a:t>
            </a:r>
            <a:r>
              <a:rPr lang="ru-RU" b="1" dirty="0" err="1"/>
              <a:t>розумної</a:t>
            </a:r>
            <a:r>
              <a:rPr lang="ru-RU" b="1" dirty="0"/>
              <a:t> </a:t>
            </a:r>
            <a:r>
              <a:rPr lang="ru-RU" b="1" dirty="0" err="1"/>
              <a:t>інтерпретації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Статистика </a:t>
            </a:r>
            <a:r>
              <a:rPr lang="ru-RU" dirty="0" err="1"/>
              <a:t>являє</a:t>
            </a:r>
            <a:r>
              <a:rPr lang="ru-RU" dirty="0"/>
              <a:t> собою строгий </a:t>
            </a:r>
            <a:r>
              <a:rPr lang="ru-RU" dirty="0" err="1"/>
              <a:t>науковий</a:t>
            </a:r>
            <a:r>
              <a:rPr lang="ru-RU" dirty="0"/>
              <a:t> метод,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дійти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вимірюється</a:t>
            </a:r>
            <a:r>
              <a:rPr lang="ru-RU" dirty="0"/>
              <a:t> вага 100 </a:t>
            </a:r>
            <a:r>
              <a:rPr lang="ru-RU" dirty="0" err="1"/>
              <a:t>пацієнтів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уже </a:t>
            </a:r>
            <a:r>
              <a:rPr lang="ru-RU" dirty="0" err="1"/>
              <a:t>достатньо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, і просто глянувши на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інформативне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статистика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миттєву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картину </a:t>
            </a:r>
            <a:r>
              <a:rPr lang="ru-RU" dirty="0" err="1"/>
              <a:t>даних</a:t>
            </a:r>
            <a:r>
              <a:rPr lang="ru-RU" dirty="0"/>
              <a:t> —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доступної</a:t>
            </a:r>
            <a:r>
              <a:rPr lang="ru-RU" dirty="0"/>
              <a:t> для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візуалізації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числового </a:t>
            </a:r>
            <a:r>
              <a:rPr lang="ru-RU" dirty="0" err="1"/>
              <a:t>узагальнення</a:t>
            </a:r>
            <a:r>
              <a:rPr lang="ru-RU" dirty="0"/>
              <a:t> —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статистики є </a:t>
            </a:r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логічних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 та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залежностей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змінними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073" y="1511892"/>
            <a:ext cx="2264066" cy="15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6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й історія розвитку статистики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 на </a:t>
            </a:r>
            <a:r>
              <a:rPr lang="ru-RU" dirty="0" err="1"/>
              <a:t>кшталт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Якого</a:t>
            </a:r>
            <a:r>
              <a:rPr lang="ru-RU" dirty="0"/>
              <a:t> типу </a:t>
            </a:r>
            <a:r>
              <a:rPr lang="ru-RU" dirty="0" err="1"/>
              <a:t>дані</a:t>
            </a:r>
            <a:r>
              <a:rPr lang="ru-RU" dirty="0"/>
              <a:t> і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?</a:t>
            </a:r>
          </a:p>
          <a:p>
            <a:pPr lvl="0"/>
            <a:r>
              <a:rPr lang="ru-RU" dirty="0"/>
              <a:t>Як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та </a:t>
            </a:r>
            <a:r>
              <a:rPr lang="ru-RU" dirty="0" err="1"/>
              <a:t>узагальнити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?</a:t>
            </a:r>
          </a:p>
          <a:p>
            <a:pPr lvl="0"/>
            <a:r>
              <a:rPr lang="ru-RU" dirty="0"/>
              <a:t>Як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та </a:t>
            </a:r>
            <a:r>
              <a:rPr lang="ru-RU" dirty="0" err="1"/>
              <a:t>дійти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?</a:t>
            </a:r>
          </a:p>
          <a:p>
            <a:pPr lvl="0"/>
            <a:r>
              <a:rPr lang="ru-RU" dirty="0"/>
              <a:t>Як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силу </a:t>
            </a:r>
            <a:r>
              <a:rPr lang="ru-RU" dirty="0" err="1"/>
              <a:t>висновків</a:t>
            </a:r>
            <a:r>
              <a:rPr lang="ru-RU" dirty="0"/>
              <a:t> та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непевність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24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84" y="805404"/>
            <a:ext cx="10547797" cy="5299181"/>
          </a:xfrm>
        </p:spPr>
        <p:txBody>
          <a:bodyPr/>
          <a:lstStyle/>
          <a:p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статистики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держав. Уже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склалися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державного та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і </a:t>
            </a:r>
            <a:r>
              <a:rPr lang="ru-RU" dirty="0" err="1"/>
              <a:t>Біблія</a:t>
            </a:r>
            <a:r>
              <a:rPr lang="ru-RU" dirty="0"/>
              <a:t>, де у </a:t>
            </a:r>
            <a:r>
              <a:rPr lang="ru-RU" dirty="0" err="1"/>
              <a:t>Четвертій</a:t>
            </a:r>
            <a:r>
              <a:rPr lang="ru-RU" dirty="0"/>
              <a:t>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Мойсея</a:t>
            </a:r>
            <a:r>
              <a:rPr lang="ru-RU" dirty="0"/>
              <a:t> «Числа» </a:t>
            </a:r>
            <a:r>
              <a:rPr lang="ru-RU" dirty="0" err="1"/>
              <a:t>розповідається</a:t>
            </a:r>
            <a:r>
              <a:rPr lang="ru-RU" dirty="0"/>
              <a:t> про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чоловічого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здатного</a:t>
            </a:r>
            <a:r>
              <a:rPr lang="ru-RU" dirty="0"/>
              <a:t>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. </a:t>
            </a:r>
            <a:r>
              <a:rPr lang="ru-RU" dirty="0" err="1"/>
              <a:t>Середньовіччя</a:t>
            </a:r>
            <a:r>
              <a:rPr lang="ru-RU" dirty="0"/>
              <a:t> </a:t>
            </a:r>
            <a:r>
              <a:rPr lang="ru-RU" dirty="0" err="1"/>
              <a:t>залишило</a:t>
            </a:r>
            <a:r>
              <a:rPr lang="ru-RU" dirty="0"/>
              <a:t> </a:t>
            </a:r>
            <a:r>
              <a:rPr lang="ru-RU" dirty="0" err="1"/>
              <a:t>унікальну</a:t>
            </a:r>
            <a:r>
              <a:rPr lang="ru-RU" dirty="0"/>
              <a:t> </a:t>
            </a:r>
            <a:r>
              <a:rPr lang="ru-RU" dirty="0" err="1"/>
              <a:t>пам’ятку</a:t>
            </a:r>
            <a:r>
              <a:rPr lang="ru-RU" dirty="0"/>
              <a:t> — «Книгу страшного суду»,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зведено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перепису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майна.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ставало </a:t>
            </a:r>
            <a:r>
              <a:rPr lang="ru-RU" dirty="0" err="1"/>
              <a:t>регулярним</a:t>
            </a:r>
            <a:r>
              <a:rPr lang="ru-RU" dirty="0"/>
              <a:t>.</a:t>
            </a:r>
            <a:r>
              <a:rPr lang="uk-UA" dirty="0"/>
              <a:t>       </a:t>
            </a:r>
            <a:endParaRPr lang="uk-UA" dirty="0" smtClean="0"/>
          </a:p>
          <a:p>
            <a:r>
              <a:rPr lang="uk-UA" dirty="0" smtClean="0"/>
              <a:t>                         </a:t>
            </a:r>
            <a:endParaRPr lang="ru-RU" dirty="0"/>
          </a:p>
          <a:p>
            <a:endParaRPr lang="ru-RU" dirty="0"/>
          </a:p>
        </p:txBody>
      </p:sp>
      <p:sp>
        <p:nvSpPr>
          <p:cNvPr id="4" name="AutoShape 2" descr="Статистика - Новости - HWM Da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10" y="3353671"/>
            <a:ext cx="3299271" cy="2750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74" y="3512074"/>
            <a:ext cx="5489755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339" y="715253"/>
            <a:ext cx="9601196" cy="3318936"/>
          </a:xfrm>
        </p:spPr>
        <p:txBody>
          <a:bodyPr>
            <a:normAutofit fontScale="92500"/>
          </a:bodyPr>
          <a:lstStyle/>
          <a:p>
            <a:r>
              <a:rPr lang="uk-UA" dirty="0"/>
              <a:t> Розвиток бухгалтерського обліку та первинної реєстрації фактів, нагромадження масових даних і необхідність їх узагальнення, підвищення попиту на інформацію — ось ті чинники, що сприяли формуванню статистики як науки. </a:t>
            </a:r>
            <a:r>
              <a:rPr lang="ru-RU" dirty="0"/>
              <a:t>З </a:t>
            </a:r>
            <a:r>
              <a:rPr lang="ru-RU" dirty="0" err="1"/>
              <a:t>розвитком</a:t>
            </a:r>
            <a:r>
              <a:rPr lang="ru-RU" dirty="0"/>
              <a:t> математики,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ймовірностей</a:t>
            </a:r>
            <a:r>
              <a:rPr lang="ru-RU" dirty="0"/>
              <a:t>, </a:t>
            </a:r>
            <a:r>
              <a:rPr lang="ru-RU" dirty="0" err="1"/>
              <a:t>удосконалювалися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статистичного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і </a:t>
            </a:r>
            <a:r>
              <a:rPr lang="ru-RU" dirty="0" err="1"/>
              <a:t>розширювалась</a:t>
            </a:r>
            <a:r>
              <a:rPr lang="ru-RU" dirty="0"/>
              <a:t> сфера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 У ХХ ст.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почали </a:t>
            </a:r>
            <a:r>
              <a:rPr lang="ru-RU" dirty="0" err="1"/>
              <a:t>застосовуватися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статистику </a:t>
            </a:r>
            <a:r>
              <a:rPr lang="ru-RU" dirty="0" err="1"/>
              <a:t>використовують</a:t>
            </a:r>
            <a:r>
              <a:rPr lang="ru-RU" dirty="0"/>
              <a:t>, </a:t>
            </a:r>
            <a:r>
              <a:rPr lang="ru-RU" dirty="0" err="1"/>
              <a:t>вивчаючи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громадську</a:t>
            </a:r>
            <a:r>
              <a:rPr lang="ru-RU" dirty="0"/>
              <a:t> думку, </a:t>
            </a:r>
            <a:r>
              <a:rPr lang="ru-RU" dirty="0" err="1"/>
              <a:t>оцінюючи</a:t>
            </a:r>
            <a:r>
              <a:rPr lang="ru-RU" dirty="0"/>
              <a:t> </a:t>
            </a:r>
            <a:r>
              <a:rPr lang="ru-RU" dirty="0" err="1"/>
              <a:t>підприємницькі</a:t>
            </a:r>
            <a:r>
              <a:rPr lang="ru-RU" dirty="0"/>
              <a:t> та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у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, </a:t>
            </a:r>
            <a:r>
              <a:rPr lang="ru-RU" dirty="0" err="1"/>
              <a:t>страхуванні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03" y="3593206"/>
            <a:ext cx="3839783" cy="2305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21" y="4034189"/>
            <a:ext cx="3235548" cy="18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2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Де ж користуються  статистикою і як її ефективно використовувати?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широкий спектр </a:t>
            </a:r>
            <a:r>
              <a:rPr lang="ru-RU" dirty="0" err="1"/>
              <a:t>використання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смаки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до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</a:t>
            </a:r>
            <a:r>
              <a:rPr lang="ru-RU" dirty="0" err="1"/>
              <a:t>Знання</a:t>
            </a:r>
            <a:r>
              <a:rPr lang="ru-RU" dirty="0"/>
              <a:t> статистики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грамотно </a:t>
            </a:r>
            <a:r>
              <a:rPr lang="ru-RU" dirty="0" err="1"/>
              <a:t>аналізувати</a:t>
            </a:r>
            <a:r>
              <a:rPr lang="ru-RU" dirty="0"/>
              <a:t>: склад і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на </a:t>
            </a:r>
            <a:r>
              <a:rPr lang="ru-RU" dirty="0" err="1"/>
              <a:t>ціни</a:t>
            </a:r>
            <a:r>
              <a:rPr lang="ru-RU" dirty="0"/>
              <a:t> й на доходи, </a:t>
            </a:r>
            <a:r>
              <a:rPr lang="ru-RU" dirty="0" err="1"/>
              <a:t>цінові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Без </a:t>
            </a:r>
            <a:r>
              <a:rPr lang="ru-RU" dirty="0" err="1"/>
              <a:t>статистичних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неможливе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державою,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і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11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581" y="650858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Наприклад: у бізнесі </a:t>
            </a:r>
            <a:r>
              <a:rPr lang="ru-RU" dirty="0" err="1"/>
              <a:t>керівникам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статистика </a:t>
            </a:r>
            <a:r>
              <a:rPr lang="ru-RU" dirty="0" err="1"/>
              <a:t>допомогає</a:t>
            </a:r>
            <a:r>
              <a:rPr lang="ru-RU" dirty="0"/>
              <a:t> у </a:t>
            </a:r>
            <a:r>
              <a:rPr lang="ru-RU" dirty="0" err="1"/>
              <a:t>прийнятті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для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,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прогнозів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для нового продукту,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кількостей</a:t>
            </a:r>
            <a:r>
              <a:rPr lang="ru-RU" dirty="0"/>
              <a:t> і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вибірки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продукту. </a:t>
            </a:r>
            <a:r>
              <a:rPr lang="ru-RU" dirty="0" err="1"/>
              <a:t>Використання</a:t>
            </a:r>
            <a:r>
              <a:rPr lang="ru-RU" dirty="0"/>
              <a:t> статистики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-плану, для </a:t>
            </a:r>
            <a:r>
              <a:rPr lang="ru-RU" dirty="0" err="1"/>
              <a:t>започаткування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припустимо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, для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сегмент ринку,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відвідують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регіон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географію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туристичному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У </a:t>
            </a:r>
            <a:r>
              <a:rPr lang="ru-RU" dirty="0" err="1"/>
              <a:t>торгівельному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статистики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грамотно </a:t>
            </a:r>
            <a:r>
              <a:rPr lang="ru-RU" dirty="0" err="1"/>
              <a:t>аналізувати</a:t>
            </a:r>
            <a:r>
              <a:rPr lang="ru-RU" dirty="0"/>
              <a:t> склад і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на </a:t>
            </a:r>
            <a:r>
              <a:rPr lang="ru-RU" dirty="0" err="1"/>
              <a:t>ціни</a:t>
            </a:r>
            <a:r>
              <a:rPr lang="ru-RU" dirty="0"/>
              <a:t> й на доходи, </a:t>
            </a:r>
            <a:r>
              <a:rPr lang="ru-RU" dirty="0" err="1"/>
              <a:t>цінові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62" y="3870168"/>
            <a:ext cx="2526808" cy="1951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17" y="3509559"/>
            <a:ext cx="4301544" cy="25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914" y="715253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У сільському господарстві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за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погодних</a:t>
            </a:r>
            <a:r>
              <a:rPr lang="ru-RU" dirty="0"/>
              <a:t> умов (хороших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поганих</a:t>
            </a:r>
            <a:r>
              <a:rPr lang="ru-RU" dirty="0"/>
              <a:t>) </a:t>
            </a:r>
            <a:r>
              <a:rPr lang="ru-RU" dirty="0" err="1"/>
              <a:t>можна</a:t>
            </a:r>
            <a:r>
              <a:rPr lang="ru-RU" dirty="0"/>
              <a:t> провести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в </a:t>
            </a:r>
            <a:r>
              <a:rPr lang="ru-RU" dirty="0" err="1"/>
              <a:t>динаміці</a:t>
            </a:r>
            <a:r>
              <a:rPr lang="ru-RU" dirty="0"/>
              <a:t> (за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)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соєвих</a:t>
            </a:r>
            <a:r>
              <a:rPr lang="ru-RU" dirty="0"/>
              <a:t> </a:t>
            </a:r>
            <a:r>
              <a:rPr lang="ru-RU" dirty="0" err="1"/>
              <a:t>бобів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кукурудзи</a:t>
            </a:r>
            <a:r>
              <a:rPr lang="ru-RU" dirty="0"/>
              <a:t>, </a:t>
            </a:r>
            <a:r>
              <a:rPr lang="ru-RU" dirty="0" err="1"/>
              <a:t>вироблених</a:t>
            </a:r>
            <a:r>
              <a:rPr lang="ru-RU" dirty="0"/>
              <a:t> за низкою </a:t>
            </a:r>
            <a:r>
              <a:rPr lang="ru-RU" dirty="0" err="1"/>
              <a:t>погодних</a:t>
            </a:r>
            <a:r>
              <a:rPr lang="ru-RU" dirty="0"/>
              <a:t> умов у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географічній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. З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статистичної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фермер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обґрунтоване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того, </a:t>
            </a:r>
            <a:r>
              <a:rPr lang="ru-RU" dirty="0" err="1"/>
              <a:t>який</a:t>
            </a:r>
            <a:r>
              <a:rPr lang="ru-RU" dirty="0"/>
              <a:t> продукт буде </a:t>
            </a:r>
            <a:r>
              <a:rPr lang="ru-RU" dirty="0" err="1"/>
              <a:t>вирощено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Крім</a:t>
            </a:r>
            <a:r>
              <a:rPr lang="ru-RU" dirty="0"/>
              <a:t> того, статистики </a:t>
            </a:r>
            <a:r>
              <a:rPr lang="ru-RU" dirty="0" err="1"/>
              <a:t>вивчають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диких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і </a:t>
            </a:r>
            <a:r>
              <a:rPr lang="ru-RU" dirty="0" err="1"/>
              <a:t>прогнозувати</a:t>
            </a:r>
            <a:r>
              <a:rPr lang="ru-RU" dirty="0"/>
              <a:t> </a:t>
            </a:r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65" y="3863663"/>
            <a:ext cx="4301544" cy="21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398" y="741011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статистики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державних</a:t>
            </a:r>
            <a:r>
              <a:rPr lang="ru-RU" dirty="0"/>
              <a:t> закладах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, </a:t>
            </a:r>
            <a:r>
              <a:rPr lang="ru-RU" dirty="0" err="1"/>
              <a:t>лікарнях</a:t>
            </a:r>
            <a:r>
              <a:rPr lang="ru-RU" dirty="0"/>
              <a:t>,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епідеміології</a:t>
            </a:r>
            <a:r>
              <a:rPr lang="ru-RU" dirty="0"/>
              <a:t>,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фармакології</a:t>
            </a:r>
            <a:r>
              <a:rPr lang="ru-RU" dirty="0"/>
              <a:t>, генетики, у </a:t>
            </a:r>
            <a:r>
              <a:rPr lang="ru-RU" dirty="0" err="1"/>
              <a:t>фармацевтичних</a:t>
            </a:r>
            <a:r>
              <a:rPr lang="ru-RU" dirty="0"/>
              <a:t> </a:t>
            </a:r>
            <a:r>
              <a:rPr lang="ru-RU" dirty="0" err="1"/>
              <a:t>компаніях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Статистики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причин </a:t>
            </a:r>
            <a:r>
              <a:rPr lang="ru-RU" dirty="0" err="1"/>
              <a:t>захворювань</a:t>
            </a:r>
            <a:r>
              <a:rPr lang="ru-RU" dirty="0"/>
              <a:t> та </a:t>
            </a:r>
            <a:r>
              <a:rPr lang="ru-RU" dirty="0" err="1"/>
              <a:t>смертності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спалахів</a:t>
            </a:r>
            <a:r>
              <a:rPr lang="ru-RU" dirty="0"/>
              <a:t> хвороб людей і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Фармацевтичні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покладаються</a:t>
            </a:r>
            <a:r>
              <a:rPr lang="ru-RU" dirty="0"/>
              <a:t> на </a:t>
            </a:r>
            <a:r>
              <a:rPr lang="ru-RU" dirty="0" err="1"/>
              <a:t>статистиків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.</a:t>
            </a:r>
          </a:p>
          <a:p>
            <a:r>
              <a:rPr lang="uk-UA" dirty="0"/>
              <a:t>У промисловості </a:t>
            </a:r>
            <a:r>
              <a:rPr lang="ru-RU" dirty="0" err="1"/>
              <a:t>статистичні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статистична</a:t>
            </a:r>
            <a:r>
              <a:rPr lang="ru-RU" dirty="0"/>
              <a:t> </a:t>
            </a:r>
            <a:r>
              <a:rPr lang="ru-RU" dirty="0" err="1"/>
              <a:t>вибірка</a:t>
            </a:r>
            <a:r>
              <a:rPr lang="ru-RU" dirty="0"/>
              <a:t> і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того,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відхиляти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</a:t>
            </a:r>
            <a:r>
              <a:rPr lang="ru-RU" dirty="0" err="1"/>
              <a:t>виробленої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24" y="3683356"/>
            <a:ext cx="3248024" cy="2395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92" y="3683356"/>
            <a:ext cx="4295102" cy="23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13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748</Words>
  <Application>Microsoft Office PowerPoint</Application>
  <PresentationFormat>Произвольный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Для чого потрібна статистика і як її ефективно використовувати?</vt:lpstr>
      <vt:lpstr>Що ж таке взагалі термін « статистика»?  </vt:lpstr>
      <vt:lpstr>Методи й історія розвитку статистики</vt:lpstr>
      <vt:lpstr>Презентация PowerPoint</vt:lpstr>
      <vt:lpstr>Презентация PowerPoint</vt:lpstr>
      <vt:lpstr>Де ж користуються  статистикою і як її ефективно використовувати?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Anna</cp:lastModifiedBy>
  <cp:revision>4</cp:revision>
  <dcterms:created xsi:type="dcterms:W3CDTF">2020-10-24T14:38:32Z</dcterms:created>
  <dcterms:modified xsi:type="dcterms:W3CDTF">2020-10-27T13:01:50Z</dcterms:modified>
</cp:coreProperties>
</file>