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E275-E428-48C8-8782-E174F2549BF4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54BC-6D26-4153-9460-FE6883F2F0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444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14:ferris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E275-E428-48C8-8782-E174F2549BF4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54BC-6D26-4153-9460-FE6883F2F0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436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14:ferris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E275-E428-48C8-8782-E174F2549BF4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54BC-6D26-4153-9460-FE6883F2F0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725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14:ferris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E275-E428-48C8-8782-E174F2549BF4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54BC-6D26-4153-9460-FE6883F2F09B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6697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14:ferris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E275-E428-48C8-8782-E174F2549BF4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54BC-6D26-4153-9460-FE6883F2F0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232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14:ferris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E275-E428-48C8-8782-E174F2549BF4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54BC-6D26-4153-9460-FE6883F2F0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191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14:ferris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E275-E428-48C8-8782-E174F2549BF4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54BC-6D26-4153-9460-FE6883F2F0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056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14:ferris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E275-E428-48C8-8782-E174F2549BF4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54BC-6D26-4153-9460-FE6883F2F0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358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14:ferris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E275-E428-48C8-8782-E174F2549BF4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54BC-6D26-4153-9460-FE6883F2F0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190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14:ferris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E275-E428-48C8-8782-E174F2549BF4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54BC-6D26-4153-9460-FE6883F2F0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770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14:ferris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E275-E428-48C8-8782-E174F2549BF4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54BC-6D26-4153-9460-FE6883F2F0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081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14:ferris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E275-E428-48C8-8782-E174F2549BF4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54BC-6D26-4153-9460-FE6883F2F0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361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14:ferris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E275-E428-48C8-8782-E174F2549BF4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54BC-6D26-4153-9460-FE6883F2F0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925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14:ferris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E275-E428-48C8-8782-E174F2549BF4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54BC-6D26-4153-9460-FE6883F2F0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465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14:ferris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E275-E428-48C8-8782-E174F2549BF4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54BC-6D26-4153-9460-FE6883F2F0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617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14:ferris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E275-E428-48C8-8782-E174F2549BF4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54BC-6D26-4153-9460-FE6883F2F0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437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14:ferris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E275-E428-48C8-8782-E174F2549BF4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54BC-6D26-4153-9460-FE6883F2F0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795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14:ferris dir="l"/>
      </p:transition>
    </mc:Choice>
    <mc:Fallback xmlns="">
      <p:transition spd="slow" advClick="0" advTm="4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1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384E275-E428-48C8-8782-E174F2549BF4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41454BC-6D26-4153-9460-FE6883F2F0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116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14:ferris dir="l"/>
      </p:transition>
    </mc:Choice>
    <mc:Fallback xmlns="">
      <p:transition spd="slow" advClick="0" advTm="4000">
        <p:fade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Наукова</a:t>
            </a:r>
            <a:r>
              <a:rPr lang="ru-RU" dirty="0"/>
              <a:t> робота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dirty="0" err="1"/>
              <a:t>Особливості</a:t>
            </a:r>
            <a:r>
              <a:rPr lang="ru-RU" sz="2000" dirty="0"/>
              <a:t> статистики в </a:t>
            </a:r>
            <a:r>
              <a:rPr lang="ru-RU" sz="2000" dirty="0" err="1"/>
              <a:t>медицині</a:t>
            </a:r>
            <a:r>
              <a:rPr lang="ru-RU" sz="2000" dirty="0"/>
              <a:t> і </a:t>
            </a:r>
            <a:r>
              <a:rPr lang="ru-RU" sz="2000" dirty="0" err="1"/>
              <a:t>охороні</a:t>
            </a:r>
            <a:r>
              <a:rPr lang="ru-RU" sz="2000" dirty="0"/>
              <a:t> </a:t>
            </a:r>
            <a:r>
              <a:rPr lang="ru-RU" sz="2000" dirty="0" err="1"/>
              <a:t>здоров'я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0228001" y="6365558"/>
            <a:ext cx="19639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000" dirty="0"/>
              <a:t>Жеребцова Наталія Сергіївна</a:t>
            </a:r>
            <a:endParaRPr lang="ru-RU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5276545" y="6611779"/>
            <a:ext cx="8194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4396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14:ferris dir="l"/>
      </p:transition>
    </mc:Choice>
    <mc:Fallback xmlns="">
      <p:transition spd="slow" advClick="0" advTm="4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Медична статистика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5" y="2214694"/>
            <a:ext cx="6058525" cy="3424107"/>
          </a:xfrm>
        </p:spPr>
        <p:txBody>
          <a:bodyPr>
            <a:normAutofit/>
          </a:bodyPr>
          <a:lstStyle/>
          <a:p>
            <a:r>
              <a:rPr lang="ru-RU" sz="1400" dirty="0"/>
              <a:t>МЕДИ́ЧНА СТАТИ́СТИКА – </a:t>
            </a:r>
            <a:r>
              <a:rPr lang="ru-RU" sz="1400" dirty="0" err="1"/>
              <a:t>галузь</a:t>
            </a:r>
            <a:r>
              <a:rPr lang="ru-RU" sz="1400" dirty="0"/>
              <a:t> статистики,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вивчає</a:t>
            </a:r>
            <a:r>
              <a:rPr lang="ru-RU" sz="1400" dirty="0"/>
              <a:t> </a:t>
            </a:r>
            <a:r>
              <a:rPr lang="ru-RU" sz="1400" dirty="0" err="1"/>
              <a:t>кількісні</a:t>
            </a:r>
            <a:r>
              <a:rPr lang="ru-RU" sz="1400" dirty="0"/>
              <a:t> та </a:t>
            </a:r>
            <a:r>
              <a:rPr lang="ru-RU" sz="1400" dirty="0" err="1"/>
              <a:t>якісні</a:t>
            </a:r>
            <a:r>
              <a:rPr lang="ru-RU" sz="1400" dirty="0"/>
              <a:t> характеристики </a:t>
            </a:r>
            <a:r>
              <a:rPr lang="ru-RU" sz="1400" dirty="0" err="1"/>
              <a:t>здоров’я</a:t>
            </a:r>
            <a:r>
              <a:rPr lang="ru-RU" sz="1400" dirty="0"/>
              <a:t> </a:t>
            </a:r>
            <a:r>
              <a:rPr lang="ru-RU" sz="1400" dirty="0" err="1"/>
              <a:t>населення</a:t>
            </a:r>
            <a:r>
              <a:rPr lang="ru-RU" sz="1400" dirty="0"/>
              <a:t>, </a:t>
            </a:r>
            <a:r>
              <a:rPr lang="ru-RU" sz="1400" dirty="0" err="1"/>
              <a:t>розвитку</a:t>
            </a:r>
            <a:r>
              <a:rPr lang="ru-RU" sz="1400" dirty="0"/>
              <a:t> </a:t>
            </a:r>
            <a:r>
              <a:rPr lang="ru-RU" sz="1400" dirty="0" err="1"/>
              <a:t>системи</a:t>
            </a:r>
            <a:r>
              <a:rPr lang="ru-RU" sz="1400" dirty="0"/>
              <a:t>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здоров’я</a:t>
            </a:r>
            <a:r>
              <a:rPr lang="ru-RU" sz="1400" dirty="0"/>
              <a:t> </a:t>
            </a:r>
            <a:r>
              <a:rPr lang="ru-RU" sz="1400" dirty="0" err="1"/>
              <a:t>держави</a:t>
            </a:r>
            <a:r>
              <a:rPr lang="ru-RU" sz="1400" dirty="0"/>
              <a:t>, </a:t>
            </a:r>
            <a:r>
              <a:rPr lang="ru-RU" sz="1400" dirty="0" err="1"/>
              <a:t>визначає</a:t>
            </a:r>
            <a:r>
              <a:rPr lang="ru-RU" sz="1400" dirty="0"/>
              <a:t> </a:t>
            </a:r>
            <a:r>
              <a:rPr lang="ru-RU" sz="1400" dirty="0" err="1"/>
              <a:t>вплив</a:t>
            </a:r>
            <a:r>
              <a:rPr lang="ru-RU" sz="1400" dirty="0"/>
              <a:t> на них </a:t>
            </a:r>
            <a:r>
              <a:rPr lang="ru-RU" sz="1400" dirty="0" err="1"/>
              <a:t>соціально-економічних</a:t>
            </a:r>
            <a:r>
              <a:rPr lang="ru-RU" sz="1400" dirty="0"/>
              <a:t>, медико-</a:t>
            </a:r>
            <a:r>
              <a:rPr lang="ru-RU" sz="1400" dirty="0" err="1"/>
              <a:t>біологічних</a:t>
            </a:r>
            <a:r>
              <a:rPr lang="ru-RU" sz="1400" dirty="0"/>
              <a:t> та </a:t>
            </a:r>
            <a:r>
              <a:rPr lang="ru-RU" sz="1400" dirty="0" err="1"/>
              <a:t>інших</a:t>
            </a:r>
            <a:r>
              <a:rPr lang="ru-RU" sz="1400" dirty="0"/>
              <a:t> </a:t>
            </a:r>
            <a:r>
              <a:rPr lang="ru-RU" sz="1400" dirty="0" err="1"/>
              <a:t>факторів</a:t>
            </a:r>
            <a:r>
              <a:rPr lang="ru-RU" sz="1400" dirty="0"/>
              <a:t>, а </a:t>
            </a:r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обґрунтовує</a:t>
            </a:r>
            <a:r>
              <a:rPr lang="ru-RU" sz="1400" dirty="0"/>
              <a:t> </a:t>
            </a:r>
            <a:r>
              <a:rPr lang="ru-RU" sz="1400" dirty="0" err="1"/>
              <a:t>використання</a:t>
            </a:r>
            <a:r>
              <a:rPr lang="ru-RU" sz="1400" dirty="0"/>
              <a:t> </a:t>
            </a:r>
            <a:r>
              <a:rPr lang="ru-RU" sz="1400" dirty="0" err="1"/>
              <a:t>різноманітних</a:t>
            </a:r>
            <a:r>
              <a:rPr lang="ru-RU" sz="1400" dirty="0"/>
              <a:t> </a:t>
            </a:r>
            <a:r>
              <a:rPr lang="ru-RU" sz="1400" dirty="0" err="1"/>
              <a:t>статистичних</a:t>
            </a:r>
            <a:r>
              <a:rPr lang="ru-RU" sz="1400" dirty="0"/>
              <a:t> </a:t>
            </a:r>
            <a:r>
              <a:rPr lang="ru-RU" sz="1400" dirty="0" err="1"/>
              <a:t>методів</a:t>
            </a:r>
            <a:r>
              <a:rPr lang="ru-RU" sz="1400" dirty="0"/>
              <a:t> для </a:t>
            </a:r>
            <a:r>
              <a:rPr lang="ru-RU" sz="1400" dirty="0" err="1"/>
              <a:t>оброблення</a:t>
            </a:r>
            <a:r>
              <a:rPr lang="ru-RU" sz="1400" dirty="0"/>
              <a:t> та </a:t>
            </a:r>
            <a:r>
              <a:rPr lang="ru-RU" sz="1400" dirty="0" err="1"/>
              <a:t>аналізу</a:t>
            </a:r>
            <a:r>
              <a:rPr lang="ru-RU" sz="1400" dirty="0"/>
              <a:t> </a:t>
            </a:r>
            <a:r>
              <a:rPr lang="ru-RU" sz="1400" dirty="0" err="1"/>
              <a:t>результатів</a:t>
            </a:r>
            <a:r>
              <a:rPr lang="ru-RU" sz="1400" dirty="0"/>
              <a:t> </a:t>
            </a:r>
            <a:r>
              <a:rPr lang="ru-RU" sz="1400" dirty="0" err="1"/>
              <a:t>медичних</a:t>
            </a:r>
            <a:r>
              <a:rPr lang="ru-RU" sz="1400" dirty="0"/>
              <a:t> </a:t>
            </a:r>
            <a:r>
              <a:rPr lang="ru-RU" sz="1400" dirty="0" err="1"/>
              <a:t>досліджень</a:t>
            </a:r>
            <a:r>
              <a:rPr lang="ru-RU" sz="1400" dirty="0"/>
              <a:t> (</a:t>
            </a:r>
            <a:r>
              <a:rPr lang="ru-RU" sz="1400" dirty="0" err="1"/>
              <a:t>клінічних</a:t>
            </a:r>
            <a:r>
              <a:rPr lang="ru-RU" sz="1400" dirty="0"/>
              <a:t>, </a:t>
            </a:r>
            <a:r>
              <a:rPr lang="ru-RU" sz="1400" dirty="0" err="1"/>
              <a:t>експериментальних</a:t>
            </a:r>
            <a:r>
              <a:rPr lang="ru-RU" sz="1400" dirty="0"/>
              <a:t>, </a:t>
            </a:r>
            <a:r>
              <a:rPr lang="ru-RU" sz="1400" dirty="0" err="1"/>
              <a:t>епідеміологічних</a:t>
            </a:r>
            <a:r>
              <a:rPr lang="ru-RU" sz="1400" dirty="0"/>
              <a:t>, </a:t>
            </a:r>
            <a:r>
              <a:rPr lang="ru-RU" sz="1400" dirty="0" err="1"/>
              <a:t>гігієнічних</a:t>
            </a:r>
            <a:r>
              <a:rPr lang="ru-RU" sz="1400" dirty="0"/>
              <a:t>, медико-</a:t>
            </a:r>
            <a:r>
              <a:rPr lang="ru-RU" sz="1400" dirty="0" err="1"/>
              <a:t>соціальних</a:t>
            </a:r>
            <a:r>
              <a:rPr lang="ru-RU" sz="1400" dirty="0"/>
              <a:t>). У М. с. </a:t>
            </a:r>
            <a:r>
              <a:rPr lang="ru-RU" sz="1400" dirty="0" err="1"/>
              <a:t>виокремлюють</a:t>
            </a:r>
            <a:r>
              <a:rPr lang="ru-RU" sz="1400" dirty="0"/>
              <a:t> статистику </a:t>
            </a:r>
            <a:r>
              <a:rPr lang="ru-RU" sz="1400" dirty="0" err="1"/>
              <a:t>здоров’я</a:t>
            </a:r>
            <a:r>
              <a:rPr lang="ru-RU" sz="1400" dirty="0"/>
              <a:t> насел., статистику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здоров’я</a:t>
            </a:r>
            <a:r>
              <a:rPr lang="ru-RU" sz="1400" dirty="0"/>
              <a:t> та статистику </a:t>
            </a:r>
            <a:r>
              <a:rPr lang="ru-RU" sz="1400" dirty="0" err="1"/>
              <a:t>клінічну</a:t>
            </a:r>
            <a:r>
              <a:rPr lang="ru-RU" sz="1400" dirty="0"/>
              <a:t> (</a:t>
            </a:r>
            <a:r>
              <a:rPr lang="ru-RU" sz="1400" dirty="0" err="1"/>
              <a:t>біостатистику</a:t>
            </a:r>
            <a:r>
              <a:rPr lang="ru-RU" sz="1400" dirty="0"/>
              <a:t>).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0395" y="1884851"/>
            <a:ext cx="2597831" cy="3689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464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14:ferris dir="l"/>
      </p:transition>
    </mc:Choice>
    <mc:Fallback xmlns="">
      <p:transition spd="slow" advClick="0" advTm="4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 err="1"/>
              <a:t>Основи</a:t>
            </a:r>
            <a:r>
              <a:rPr lang="ru-RU" dirty="0"/>
              <a:t> </a:t>
            </a:r>
            <a:r>
              <a:rPr lang="ru-RU" dirty="0" err="1"/>
              <a:t>медичної</a:t>
            </a:r>
            <a:r>
              <a:rPr lang="ru-RU" dirty="0"/>
              <a:t> статистики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6788288" cy="34241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dirty="0"/>
              <a:t>Основою </a:t>
            </a:r>
            <a:r>
              <a:rPr lang="ru-RU" sz="1400" dirty="0" err="1"/>
              <a:t>медичної</a:t>
            </a:r>
            <a:r>
              <a:rPr lang="ru-RU" sz="1400" dirty="0"/>
              <a:t> статистики є </a:t>
            </a:r>
            <a:r>
              <a:rPr lang="ru-RU" sz="1400" dirty="0" err="1"/>
              <a:t>загальна</a:t>
            </a:r>
            <a:r>
              <a:rPr lang="ru-RU" sz="1400" dirty="0"/>
              <a:t> </a:t>
            </a:r>
            <a:r>
              <a:rPr lang="ru-RU" sz="1400" dirty="0" err="1"/>
              <a:t>теорія</a:t>
            </a:r>
            <a:r>
              <a:rPr lang="ru-RU" sz="1400" dirty="0"/>
              <a:t> статистики і </a:t>
            </a:r>
            <a:r>
              <a:rPr lang="ru-RU" sz="1400" dirty="0" err="1"/>
              <a:t>математична</a:t>
            </a:r>
            <a:r>
              <a:rPr lang="ru-RU" sz="1400" dirty="0"/>
              <a:t> статистика.  </a:t>
            </a:r>
            <a:r>
              <a:rPr lang="ru-RU" sz="1400" dirty="0" err="1"/>
              <a:t>Важлива</a:t>
            </a:r>
            <a:r>
              <a:rPr lang="ru-RU" sz="1400" dirty="0"/>
              <a:t> роль у </a:t>
            </a:r>
            <a:r>
              <a:rPr lang="ru-RU" sz="1400" dirty="0" err="1"/>
              <a:t>розвитку</a:t>
            </a:r>
            <a:r>
              <a:rPr lang="ru-RU" sz="1400" dirty="0"/>
              <a:t> </a:t>
            </a:r>
            <a:r>
              <a:rPr lang="ru-RU" sz="1400" dirty="0" err="1"/>
              <a:t>теорії</a:t>
            </a:r>
            <a:r>
              <a:rPr lang="ru-RU" sz="1400" dirty="0"/>
              <a:t> та практики з </a:t>
            </a:r>
            <a:r>
              <a:rPr lang="ru-RU" sz="1400" dirty="0" err="1"/>
              <a:t>медичною</a:t>
            </a:r>
            <a:r>
              <a:rPr lang="ru-RU" sz="1400" dirty="0"/>
              <a:t> статистикою </a:t>
            </a:r>
            <a:r>
              <a:rPr lang="ru-RU" sz="1400" dirty="0" err="1"/>
              <a:t>належить</a:t>
            </a:r>
            <a:r>
              <a:rPr lang="ru-RU" sz="1400" dirty="0"/>
              <a:t> </a:t>
            </a:r>
            <a:r>
              <a:rPr lang="ru-RU" sz="1400" dirty="0" err="1"/>
              <a:t>математиці</a:t>
            </a:r>
            <a:r>
              <a:rPr lang="ru-RU" sz="1400" dirty="0"/>
              <a:t>, </a:t>
            </a:r>
            <a:r>
              <a:rPr lang="ru-RU" sz="1400" dirty="0" err="1"/>
              <a:t>кібернетиці</a:t>
            </a:r>
            <a:r>
              <a:rPr lang="ru-RU" sz="1400" dirty="0"/>
              <a:t>, </a:t>
            </a:r>
            <a:r>
              <a:rPr lang="ru-RU" sz="1400" dirty="0" err="1"/>
              <a:t>інформатиці</a:t>
            </a:r>
            <a:r>
              <a:rPr lang="ru-RU" sz="1400" dirty="0"/>
              <a:t>, </a:t>
            </a:r>
            <a:r>
              <a:rPr lang="ru-RU" sz="1400" dirty="0" err="1"/>
              <a:t>обчислювальній</a:t>
            </a:r>
            <a:r>
              <a:rPr lang="ru-RU" sz="1400" dirty="0"/>
              <a:t> </a:t>
            </a:r>
            <a:r>
              <a:rPr lang="ru-RU" sz="1400" dirty="0" err="1"/>
              <a:t>техніці</a:t>
            </a:r>
            <a:r>
              <a:rPr lang="ru-RU" sz="1400" dirty="0"/>
              <a:t>, </a:t>
            </a:r>
            <a:r>
              <a:rPr lang="ru-RU" sz="1400" dirty="0" err="1"/>
              <a:t>автоматизованих</a:t>
            </a:r>
            <a:r>
              <a:rPr lang="ru-RU" sz="1400" dirty="0"/>
              <a:t> систем </a:t>
            </a:r>
            <a:r>
              <a:rPr lang="ru-RU" sz="1400" dirty="0" err="1"/>
              <a:t>обробки</a:t>
            </a:r>
            <a:r>
              <a:rPr lang="ru-RU" sz="1400" dirty="0"/>
              <a:t> </a:t>
            </a:r>
            <a:r>
              <a:rPr lang="ru-RU" sz="1400" dirty="0" err="1"/>
              <a:t>інформації</a:t>
            </a:r>
            <a:r>
              <a:rPr lang="ru-RU" sz="1400" dirty="0"/>
              <a:t>. Практика </a:t>
            </a:r>
            <a:r>
              <a:rPr lang="ru-RU" sz="1400" dirty="0" err="1"/>
              <a:t>медичної</a:t>
            </a:r>
            <a:r>
              <a:rPr lang="ru-RU" sz="1400" dirty="0"/>
              <a:t> статистики </a:t>
            </a:r>
            <a:r>
              <a:rPr lang="ru-RU" sz="1400" dirty="0" err="1"/>
              <a:t>ґрунтується</a:t>
            </a:r>
            <a:r>
              <a:rPr lang="ru-RU" sz="1400" dirty="0"/>
              <a:t> на </a:t>
            </a:r>
            <a:r>
              <a:rPr lang="ru-RU" sz="1400" dirty="0" err="1"/>
              <a:t>загальнодержавній</a:t>
            </a:r>
            <a:r>
              <a:rPr lang="ru-RU" sz="1400" dirty="0"/>
              <a:t> </a:t>
            </a:r>
            <a:r>
              <a:rPr lang="ru-RU" sz="1400" dirty="0" err="1"/>
              <a:t>системі</a:t>
            </a:r>
            <a:r>
              <a:rPr lang="ru-RU" sz="1400" dirty="0"/>
              <a:t> </a:t>
            </a:r>
            <a:r>
              <a:rPr lang="ru-RU" sz="1400" dirty="0" err="1"/>
              <a:t>обліку</a:t>
            </a:r>
            <a:r>
              <a:rPr lang="ru-RU" sz="1400" dirty="0"/>
              <a:t> і </a:t>
            </a:r>
            <a:r>
              <a:rPr lang="ru-RU" sz="1400" dirty="0" err="1"/>
              <a:t>звітності</a:t>
            </a:r>
            <a:r>
              <a:rPr lang="ru-RU" sz="1400" dirty="0"/>
              <a:t>, </a:t>
            </a:r>
            <a:r>
              <a:rPr lang="ru-RU" sz="1400" dirty="0" err="1"/>
              <a:t>прийнятих</a:t>
            </a:r>
            <a:r>
              <a:rPr lang="ru-RU" sz="1400" dirty="0"/>
              <a:t> в СРСР.  </a:t>
            </a:r>
            <a:r>
              <a:rPr lang="ru-RU" sz="1400" dirty="0" err="1"/>
              <a:t>Найважливішими</a:t>
            </a:r>
            <a:r>
              <a:rPr lang="ru-RU" sz="1400" dirty="0"/>
              <a:t> </a:t>
            </a:r>
            <a:r>
              <a:rPr lang="ru-RU" sz="1400" dirty="0" err="1"/>
              <a:t>технічними</a:t>
            </a:r>
            <a:r>
              <a:rPr lang="ru-RU" sz="1400" dirty="0"/>
              <a:t> </a:t>
            </a:r>
            <a:r>
              <a:rPr lang="ru-RU" sz="1400" dirty="0" err="1"/>
              <a:t>засобами</a:t>
            </a:r>
            <a:r>
              <a:rPr lang="ru-RU" sz="1400" dirty="0"/>
              <a:t> </a:t>
            </a:r>
            <a:r>
              <a:rPr lang="ru-RU" sz="1400" dirty="0" err="1"/>
              <a:t>медичної</a:t>
            </a:r>
            <a:r>
              <a:rPr lang="ru-RU" sz="1400" dirty="0"/>
              <a:t> статистики є </a:t>
            </a:r>
            <a:r>
              <a:rPr lang="ru-RU" sz="1400" dirty="0" err="1"/>
              <a:t>сучасні</a:t>
            </a:r>
            <a:r>
              <a:rPr lang="ru-RU" sz="1400" dirty="0"/>
              <a:t> </a:t>
            </a:r>
            <a:r>
              <a:rPr lang="ru-RU" sz="1400" dirty="0" err="1"/>
              <a:t>обчислювальна</a:t>
            </a:r>
            <a:r>
              <a:rPr lang="ru-RU" sz="1400" dirty="0"/>
              <a:t> </a:t>
            </a:r>
            <a:r>
              <a:rPr lang="ru-RU" sz="1400" dirty="0" err="1"/>
              <a:t>техніка</a:t>
            </a:r>
            <a:r>
              <a:rPr lang="ru-RU" sz="1400" dirty="0"/>
              <a:t>, </a:t>
            </a:r>
            <a:r>
              <a:rPr lang="ru-RU" sz="1400" dirty="0" err="1"/>
              <a:t>засоби</a:t>
            </a:r>
            <a:r>
              <a:rPr lang="ru-RU" sz="1400" dirty="0"/>
              <a:t> </a:t>
            </a:r>
            <a:r>
              <a:rPr lang="ru-RU" sz="1400" dirty="0" err="1"/>
              <a:t>зв'язку</a:t>
            </a:r>
            <a:r>
              <a:rPr lang="ru-RU" sz="1400" dirty="0"/>
              <a:t>, </a:t>
            </a:r>
            <a:r>
              <a:rPr lang="ru-RU" sz="1400" dirty="0" err="1"/>
              <a:t>передачі</a:t>
            </a:r>
            <a:r>
              <a:rPr lang="ru-RU" sz="1400" dirty="0"/>
              <a:t>, </a:t>
            </a:r>
            <a:r>
              <a:rPr lang="ru-RU" sz="1400" dirty="0" err="1"/>
              <a:t>зберігання</a:t>
            </a:r>
            <a:r>
              <a:rPr lang="ru-RU" sz="1400" dirty="0"/>
              <a:t> і </a:t>
            </a:r>
            <a:r>
              <a:rPr lang="ru-RU" sz="1400" dirty="0" err="1"/>
              <a:t>відображення</a:t>
            </a:r>
            <a:r>
              <a:rPr lang="ru-RU" sz="1400" dirty="0"/>
              <a:t> </a:t>
            </a:r>
            <a:r>
              <a:rPr lang="ru-RU" sz="1400" dirty="0" err="1"/>
              <a:t>інформації</a:t>
            </a:r>
            <a:r>
              <a:rPr lang="ru-RU" sz="1400" dirty="0"/>
              <a:t>. У </a:t>
            </a:r>
            <a:r>
              <a:rPr lang="ru-RU" sz="1400" dirty="0" err="1"/>
              <a:t>медичній</a:t>
            </a:r>
            <a:r>
              <a:rPr lang="ru-RU" sz="1400" dirty="0"/>
              <a:t> </a:t>
            </a:r>
            <a:r>
              <a:rPr lang="ru-RU" sz="1400" dirty="0" err="1"/>
              <a:t>статистиці</a:t>
            </a:r>
            <a:r>
              <a:rPr lang="ru-RU" sz="1400" dirty="0"/>
              <a:t> </a:t>
            </a:r>
            <a:r>
              <a:rPr lang="ru-RU" sz="1400" dirty="0" err="1"/>
              <a:t>виділяють</a:t>
            </a:r>
            <a:r>
              <a:rPr lang="ru-RU" sz="1400" dirty="0"/>
              <a:t> </a:t>
            </a:r>
            <a:r>
              <a:rPr lang="ru-RU" sz="1400" dirty="0" err="1"/>
              <a:t>наступні</a:t>
            </a:r>
            <a:r>
              <a:rPr lang="ru-RU" sz="1400" dirty="0"/>
              <a:t> </a:t>
            </a:r>
            <a:r>
              <a:rPr lang="ru-RU" sz="1400" dirty="0" err="1"/>
              <a:t>основні</a:t>
            </a:r>
            <a:r>
              <a:rPr lang="ru-RU" sz="1400" dirty="0"/>
              <a:t> </a:t>
            </a:r>
            <a:r>
              <a:rPr lang="ru-RU" sz="1400" dirty="0" err="1"/>
              <a:t>розділи</a:t>
            </a:r>
            <a:r>
              <a:rPr lang="ru-RU" sz="1400" dirty="0"/>
              <a:t>: </a:t>
            </a:r>
            <a:r>
              <a:rPr lang="ru-RU" sz="1400" dirty="0" err="1"/>
              <a:t>загальна</a:t>
            </a:r>
            <a:r>
              <a:rPr lang="ru-RU" sz="1400" dirty="0"/>
              <a:t> </a:t>
            </a:r>
            <a:r>
              <a:rPr lang="ru-RU" sz="1400" dirty="0" err="1"/>
              <a:t>теорія</a:t>
            </a:r>
            <a:r>
              <a:rPr lang="ru-RU" sz="1400" dirty="0"/>
              <a:t> та </a:t>
            </a:r>
            <a:r>
              <a:rPr lang="ru-RU" sz="1400" dirty="0" err="1"/>
              <a:t>методи</a:t>
            </a:r>
            <a:r>
              <a:rPr lang="ru-RU" sz="1400" dirty="0"/>
              <a:t>;  статистика </a:t>
            </a:r>
            <a:r>
              <a:rPr lang="ru-RU" sz="1400" dirty="0" err="1"/>
              <a:t>здоров'я</a:t>
            </a:r>
            <a:r>
              <a:rPr lang="ru-RU" sz="1400" dirty="0"/>
              <a:t> </a:t>
            </a:r>
            <a:r>
              <a:rPr lang="ru-RU" sz="1400" dirty="0" err="1"/>
              <a:t>населення</a:t>
            </a:r>
            <a:r>
              <a:rPr lang="ru-RU" sz="1400" dirty="0"/>
              <a:t>;  статистика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здоров'я</a:t>
            </a:r>
            <a:r>
              <a:rPr lang="ru-RU" sz="1400" dirty="0"/>
              <a:t>;  </a:t>
            </a:r>
            <a:r>
              <a:rPr lang="ru-RU" sz="1400" dirty="0" err="1"/>
              <a:t>застосування</a:t>
            </a:r>
            <a:r>
              <a:rPr lang="ru-RU" sz="1400" dirty="0"/>
              <a:t> </a:t>
            </a:r>
            <a:r>
              <a:rPr lang="ru-RU" sz="1400" dirty="0" err="1"/>
              <a:t>методів</a:t>
            </a:r>
            <a:r>
              <a:rPr lang="ru-RU" sz="1400" dirty="0"/>
              <a:t> </a:t>
            </a:r>
            <a:r>
              <a:rPr lang="ru-RU" sz="1400" dirty="0" err="1"/>
              <a:t>медична</a:t>
            </a:r>
            <a:r>
              <a:rPr lang="ru-RU" sz="1400" dirty="0"/>
              <a:t> статистика в </a:t>
            </a:r>
            <a:r>
              <a:rPr lang="ru-RU" sz="1400" dirty="0" err="1"/>
              <a:t>управлінні</a:t>
            </a:r>
            <a:r>
              <a:rPr lang="ru-RU" sz="1400" dirty="0"/>
              <a:t>, в </a:t>
            </a:r>
            <a:r>
              <a:rPr lang="ru-RU" sz="1400" dirty="0" err="1"/>
              <a:t>клінічних</a:t>
            </a:r>
            <a:r>
              <a:rPr lang="ru-RU" sz="1400" dirty="0"/>
              <a:t>, </a:t>
            </a:r>
            <a:r>
              <a:rPr lang="ru-RU" sz="1400" dirty="0" err="1"/>
              <a:t>лабораторних</a:t>
            </a:r>
            <a:r>
              <a:rPr lang="ru-RU" sz="1400" dirty="0"/>
              <a:t>, </a:t>
            </a:r>
            <a:r>
              <a:rPr lang="ru-RU" sz="1400" dirty="0" err="1"/>
              <a:t>експериментальних</a:t>
            </a:r>
            <a:r>
              <a:rPr lang="ru-RU" sz="1400" dirty="0"/>
              <a:t> </a:t>
            </a:r>
            <a:r>
              <a:rPr lang="ru-RU" sz="1400" dirty="0" err="1"/>
              <a:t>дослідженнях</a:t>
            </a:r>
            <a:r>
              <a:rPr lang="ru-RU" sz="1400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5890" y="2367092"/>
            <a:ext cx="3272336" cy="2451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470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14:ferris dir="l"/>
      </p:transition>
    </mc:Choice>
    <mc:Fallback xmlns="">
      <p:transition spd="slow" advClick="0" advTm="4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медичної</a:t>
            </a:r>
            <a:r>
              <a:rPr lang="ru-RU" dirty="0"/>
              <a:t> статистики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400" dirty="0" err="1"/>
              <a:t>Загальна</a:t>
            </a:r>
            <a:r>
              <a:rPr lang="ru-RU" sz="1400" dirty="0"/>
              <a:t> </a:t>
            </a:r>
            <a:r>
              <a:rPr lang="ru-RU" sz="1400" dirty="0" err="1"/>
              <a:t>теорія</a:t>
            </a:r>
            <a:r>
              <a:rPr lang="ru-RU" sz="1400" dirty="0"/>
              <a:t> і </a:t>
            </a:r>
            <a:r>
              <a:rPr lang="ru-RU" sz="1400" dirty="0" err="1"/>
              <a:t>методи</a:t>
            </a:r>
            <a:r>
              <a:rPr lang="ru-RU" sz="1400" dirty="0"/>
              <a:t> </a:t>
            </a:r>
            <a:r>
              <a:rPr lang="ru-RU" sz="1400" dirty="0" err="1"/>
              <a:t>медичної</a:t>
            </a:r>
            <a:r>
              <a:rPr lang="ru-RU" sz="1400" dirty="0"/>
              <a:t> статистики </a:t>
            </a:r>
            <a:r>
              <a:rPr lang="ru-RU" sz="1400" dirty="0" err="1"/>
              <a:t>включають</a:t>
            </a:r>
            <a:r>
              <a:rPr lang="ru-RU" sz="1400" dirty="0"/>
              <a:t> </a:t>
            </a:r>
            <a:r>
              <a:rPr lang="ru-RU" sz="1400" dirty="0" err="1"/>
              <a:t>методологію</a:t>
            </a:r>
            <a:r>
              <a:rPr lang="ru-RU" sz="1400" dirty="0"/>
              <a:t> медико-</a:t>
            </a:r>
            <a:r>
              <a:rPr lang="ru-RU" sz="1400" dirty="0" err="1"/>
              <a:t>статистичного</a:t>
            </a:r>
            <a:r>
              <a:rPr lang="ru-RU" sz="1400" dirty="0"/>
              <a:t> </a:t>
            </a:r>
            <a:r>
              <a:rPr lang="ru-RU" sz="1400" dirty="0" err="1"/>
              <a:t>дослідження</a:t>
            </a:r>
            <a:r>
              <a:rPr lang="ru-RU" sz="1400" dirty="0"/>
              <a:t>, т. Е. </a:t>
            </a:r>
            <a:r>
              <a:rPr lang="ru-RU" sz="1400" dirty="0" err="1"/>
              <a:t>Сукупність</a:t>
            </a:r>
            <a:r>
              <a:rPr lang="ru-RU" sz="1400" dirty="0"/>
              <a:t> </a:t>
            </a:r>
            <a:r>
              <a:rPr lang="ru-RU" sz="1400" dirty="0" err="1"/>
              <a:t>специфічних</a:t>
            </a:r>
            <a:r>
              <a:rPr lang="ru-RU" sz="1400" dirty="0"/>
              <a:t> </a:t>
            </a:r>
            <a:r>
              <a:rPr lang="ru-RU" sz="1400" dirty="0" err="1"/>
              <a:t>наукових</a:t>
            </a:r>
            <a:r>
              <a:rPr lang="ru-RU" sz="1400" dirty="0"/>
              <a:t> </a:t>
            </a:r>
            <a:r>
              <a:rPr lang="ru-RU" sz="1400" dirty="0" err="1"/>
              <a:t>методів</a:t>
            </a:r>
            <a:r>
              <a:rPr lang="ru-RU" sz="1400" dirty="0"/>
              <a:t> і </a:t>
            </a:r>
            <a:r>
              <a:rPr lang="ru-RU" sz="1400" dirty="0" err="1"/>
              <a:t>прийомів</a:t>
            </a:r>
            <a:r>
              <a:rPr lang="ru-RU" sz="1400" dirty="0"/>
              <a:t> </a:t>
            </a:r>
            <a:r>
              <a:rPr lang="ru-RU" sz="1400" dirty="0" err="1"/>
              <a:t>збору</a:t>
            </a:r>
            <a:r>
              <a:rPr lang="ru-RU" sz="1400" dirty="0"/>
              <a:t>, </a:t>
            </a:r>
            <a:r>
              <a:rPr lang="ru-RU" sz="1400" dirty="0" err="1"/>
              <a:t>обробки</a:t>
            </a:r>
            <a:r>
              <a:rPr lang="ru-RU" sz="1400" dirty="0"/>
              <a:t>, </a:t>
            </a:r>
            <a:r>
              <a:rPr lang="ru-RU" sz="1400" dirty="0" err="1"/>
              <a:t>аналізу</a:t>
            </a:r>
            <a:r>
              <a:rPr lang="ru-RU" sz="1400" dirty="0"/>
              <a:t> та </a:t>
            </a:r>
            <a:r>
              <a:rPr lang="ru-RU" sz="1400" dirty="0" err="1"/>
              <a:t>оцінки</a:t>
            </a:r>
            <a:r>
              <a:rPr lang="ru-RU" sz="1400" dirty="0"/>
              <a:t> медико-</a:t>
            </a:r>
            <a:r>
              <a:rPr lang="ru-RU" sz="1400" dirty="0" err="1"/>
              <a:t>статистичної</a:t>
            </a:r>
            <a:r>
              <a:rPr lang="ru-RU" sz="1400" dirty="0"/>
              <a:t> </a:t>
            </a:r>
            <a:r>
              <a:rPr lang="ru-RU" sz="1400" dirty="0" err="1"/>
              <a:t>інформації</a:t>
            </a:r>
            <a:r>
              <a:rPr lang="ru-RU" sz="1400" dirty="0"/>
              <a:t>.  </a:t>
            </a:r>
            <a:r>
              <a:rPr lang="ru-RU" sz="1400" dirty="0" err="1"/>
              <a:t>Основними</a:t>
            </a:r>
            <a:r>
              <a:rPr lang="ru-RU" sz="1400" dirty="0"/>
              <a:t> методами </a:t>
            </a:r>
            <a:r>
              <a:rPr lang="ru-RU" sz="1400" dirty="0" err="1"/>
              <a:t>статистичних</a:t>
            </a:r>
            <a:r>
              <a:rPr lang="ru-RU" sz="1400" dirty="0"/>
              <a:t> </a:t>
            </a:r>
            <a:r>
              <a:rPr lang="ru-RU" sz="1400" dirty="0" err="1"/>
              <a:t>досліджень</a:t>
            </a:r>
            <a:r>
              <a:rPr lang="ru-RU" sz="1400" dirty="0"/>
              <a:t> є </a:t>
            </a:r>
            <a:r>
              <a:rPr lang="ru-RU" sz="1400" dirty="0" err="1"/>
              <a:t>статистичне</a:t>
            </a:r>
            <a:r>
              <a:rPr lang="ru-RU" sz="1400" dirty="0"/>
              <a:t> </a:t>
            </a:r>
            <a:r>
              <a:rPr lang="ru-RU" sz="1400" dirty="0" err="1"/>
              <a:t>спостереження</a:t>
            </a:r>
            <a:r>
              <a:rPr lang="ru-RU" sz="1400" dirty="0"/>
              <a:t> (</a:t>
            </a:r>
            <a:r>
              <a:rPr lang="ru-RU" sz="1400" dirty="0" err="1"/>
              <a:t>включаючи</a:t>
            </a:r>
            <a:r>
              <a:rPr lang="ru-RU" sz="1400" dirty="0"/>
              <a:t> </a:t>
            </a:r>
            <a:r>
              <a:rPr lang="ru-RU" sz="1400" dirty="0" err="1"/>
              <a:t>методи</a:t>
            </a:r>
            <a:r>
              <a:rPr lang="ru-RU" sz="1400" dirty="0"/>
              <a:t> </a:t>
            </a:r>
            <a:r>
              <a:rPr lang="ru-RU" sz="1400" dirty="0" err="1"/>
              <a:t>планування</a:t>
            </a:r>
            <a:r>
              <a:rPr lang="ru-RU" sz="1400" dirty="0"/>
              <a:t> і </a:t>
            </a:r>
            <a:r>
              <a:rPr lang="ru-RU" sz="1400" dirty="0" err="1"/>
              <a:t>організації</a:t>
            </a:r>
            <a:r>
              <a:rPr lang="ru-RU" sz="1400" dirty="0"/>
              <a:t>);  </a:t>
            </a:r>
            <a:r>
              <a:rPr lang="ru-RU" sz="1400" dirty="0" err="1"/>
              <a:t>угруповання</a:t>
            </a:r>
            <a:r>
              <a:rPr lang="ru-RU" sz="1400" dirty="0"/>
              <a:t> і </a:t>
            </a:r>
            <a:r>
              <a:rPr lang="ru-RU" sz="1400" dirty="0" err="1"/>
              <a:t>зведення</a:t>
            </a:r>
            <a:r>
              <a:rPr lang="ru-RU" sz="1400" dirty="0"/>
              <a:t> </a:t>
            </a:r>
            <a:r>
              <a:rPr lang="ru-RU" sz="1400" dirty="0" err="1"/>
              <a:t>матеріалів</a:t>
            </a:r>
            <a:r>
              <a:rPr lang="ru-RU" sz="1400" dirty="0"/>
              <a:t> </a:t>
            </a:r>
            <a:r>
              <a:rPr lang="ru-RU" sz="1400" dirty="0" err="1"/>
              <a:t>спостереження</a:t>
            </a:r>
            <a:r>
              <a:rPr lang="ru-RU" sz="1400" dirty="0"/>
              <a:t>;  </a:t>
            </a:r>
            <a:r>
              <a:rPr lang="ru-RU" sz="1400" dirty="0" err="1"/>
              <a:t>методи</a:t>
            </a:r>
            <a:r>
              <a:rPr lang="ru-RU" sz="1400" dirty="0"/>
              <a:t> </a:t>
            </a:r>
            <a:r>
              <a:rPr lang="ru-RU" sz="1400" dirty="0" err="1"/>
              <a:t>первинної</a:t>
            </a:r>
            <a:r>
              <a:rPr lang="ru-RU" sz="1400" dirty="0"/>
              <a:t> </a:t>
            </a:r>
            <a:r>
              <a:rPr lang="ru-RU" sz="1400" dirty="0" err="1"/>
              <a:t>статистичної</a:t>
            </a:r>
            <a:r>
              <a:rPr lang="ru-RU" sz="1400" dirty="0"/>
              <a:t> </a:t>
            </a:r>
            <a:r>
              <a:rPr lang="ru-RU" sz="1400" dirty="0" err="1"/>
              <a:t>обробки</a:t>
            </a:r>
            <a:r>
              <a:rPr lang="ru-RU" sz="1400" dirty="0"/>
              <a:t> </a:t>
            </a:r>
            <a:r>
              <a:rPr lang="ru-RU" sz="1400" dirty="0" err="1"/>
              <a:t>даних</a:t>
            </a:r>
            <a:r>
              <a:rPr lang="ru-RU" sz="1400" dirty="0"/>
              <a:t> (</a:t>
            </a:r>
            <a:r>
              <a:rPr lang="ru-RU" sz="1400" dirty="0" err="1"/>
              <a:t>обчислення</a:t>
            </a:r>
            <a:r>
              <a:rPr lang="ru-RU" sz="1400" dirty="0"/>
              <a:t> </a:t>
            </a:r>
            <a:r>
              <a:rPr lang="ru-RU" sz="1400" dirty="0" err="1"/>
              <a:t>похідних</a:t>
            </a:r>
            <a:r>
              <a:rPr lang="ru-RU" sz="1400" dirty="0"/>
              <a:t> величин - </a:t>
            </a:r>
            <a:r>
              <a:rPr lang="ru-RU" sz="1400" dirty="0" err="1"/>
              <a:t>середніх</a:t>
            </a:r>
            <a:r>
              <a:rPr lang="ru-RU" sz="1400" dirty="0"/>
              <a:t> і </a:t>
            </a:r>
            <a:r>
              <a:rPr lang="ru-RU" sz="1400" dirty="0" err="1"/>
              <a:t>відносних</a:t>
            </a:r>
            <a:r>
              <a:rPr lang="ru-RU" sz="1400" dirty="0"/>
              <a:t>, </a:t>
            </a:r>
            <a:r>
              <a:rPr lang="ru-RU" sz="1400" dirty="0" err="1"/>
              <a:t>критеріїв</a:t>
            </a:r>
            <a:r>
              <a:rPr lang="ru-RU" sz="1400" dirty="0"/>
              <a:t> </a:t>
            </a:r>
            <a:r>
              <a:rPr lang="ru-RU" sz="1400" dirty="0" err="1"/>
              <a:t>їх</a:t>
            </a:r>
            <a:r>
              <a:rPr lang="ru-RU" sz="1400" dirty="0"/>
              <a:t> </a:t>
            </a:r>
            <a:r>
              <a:rPr lang="ru-RU" sz="1400" dirty="0" err="1"/>
              <a:t>достовірності</a:t>
            </a:r>
            <a:r>
              <a:rPr lang="ru-RU" sz="1400" dirty="0"/>
              <a:t>);  метод </a:t>
            </a:r>
            <a:r>
              <a:rPr lang="ru-RU" sz="1400" dirty="0" err="1"/>
              <a:t>вибіркового</a:t>
            </a:r>
            <a:r>
              <a:rPr lang="ru-RU" sz="1400" dirty="0"/>
              <a:t> медико-</a:t>
            </a:r>
            <a:r>
              <a:rPr lang="ru-RU" sz="1400" dirty="0" err="1"/>
              <a:t>статистичного</a:t>
            </a:r>
            <a:r>
              <a:rPr lang="ru-RU" sz="1400" dirty="0"/>
              <a:t> </a:t>
            </a:r>
            <a:r>
              <a:rPr lang="ru-RU" sz="1400" dirty="0" err="1"/>
              <a:t>дослідження</a:t>
            </a:r>
            <a:r>
              <a:rPr lang="ru-RU" sz="1400" dirty="0"/>
              <a:t>, </a:t>
            </a:r>
            <a:r>
              <a:rPr lang="ru-RU" sz="1400" dirty="0" err="1"/>
              <a:t>включаючи</a:t>
            </a:r>
            <a:r>
              <a:rPr lang="ru-RU" sz="1400" dirty="0"/>
              <a:t> </a:t>
            </a:r>
            <a:r>
              <a:rPr lang="ru-RU" sz="1400" dirty="0" err="1"/>
              <a:t>оцінку</a:t>
            </a:r>
            <a:r>
              <a:rPr lang="ru-RU" sz="1400" dirty="0"/>
              <a:t> </a:t>
            </a:r>
            <a:r>
              <a:rPr lang="ru-RU" sz="1400" dirty="0" err="1"/>
              <a:t>репрезентативності</a:t>
            </a:r>
            <a:r>
              <a:rPr lang="ru-RU" sz="1400" dirty="0"/>
              <a:t> (</a:t>
            </a:r>
            <a:r>
              <a:rPr lang="ru-RU" sz="1400" dirty="0" err="1"/>
              <a:t>показності</a:t>
            </a:r>
            <a:r>
              <a:rPr lang="ru-RU" sz="1400" dirty="0"/>
              <a:t>) </a:t>
            </a:r>
            <a:r>
              <a:rPr lang="ru-RU" sz="1400" dirty="0" err="1"/>
              <a:t>вибіркових</a:t>
            </a:r>
            <a:r>
              <a:rPr lang="ru-RU" sz="1400" dirty="0"/>
              <a:t> </a:t>
            </a:r>
            <a:r>
              <a:rPr lang="ru-RU" sz="1400" dirty="0" err="1"/>
              <a:t>даних</a:t>
            </a:r>
            <a:r>
              <a:rPr lang="ru-RU" sz="1400" dirty="0"/>
              <a:t>;  </a:t>
            </a:r>
            <a:r>
              <a:rPr lang="ru-RU" sz="1400" dirty="0" err="1"/>
              <a:t>методи</a:t>
            </a:r>
            <a:r>
              <a:rPr lang="ru-RU" sz="1400" dirty="0"/>
              <a:t> математико-</a:t>
            </a:r>
            <a:r>
              <a:rPr lang="ru-RU" sz="1400" dirty="0" err="1"/>
              <a:t>статистичного</a:t>
            </a:r>
            <a:r>
              <a:rPr lang="ru-RU" sz="1400" dirty="0"/>
              <a:t> </a:t>
            </a:r>
            <a:r>
              <a:rPr lang="ru-RU" sz="1400" dirty="0" err="1"/>
              <a:t>аналізу</a:t>
            </a:r>
            <a:r>
              <a:rPr lang="ru-RU" sz="1400" dirty="0"/>
              <a:t>: </a:t>
            </a:r>
            <a:r>
              <a:rPr lang="ru-RU" sz="1400" dirty="0" err="1"/>
              <a:t>статистична</a:t>
            </a:r>
            <a:r>
              <a:rPr lang="ru-RU" sz="1400" dirty="0"/>
              <a:t> </a:t>
            </a:r>
            <a:r>
              <a:rPr lang="ru-RU" sz="1400" dirty="0" err="1"/>
              <a:t>оцінка</a:t>
            </a:r>
            <a:r>
              <a:rPr lang="ru-RU" sz="1400" dirty="0"/>
              <a:t> </a:t>
            </a:r>
            <a:r>
              <a:rPr lang="ru-RU" sz="1400" dirty="0" err="1"/>
              <a:t>значущості</a:t>
            </a:r>
            <a:r>
              <a:rPr lang="ru-RU" sz="1400" dirty="0"/>
              <a:t> </a:t>
            </a:r>
            <a:r>
              <a:rPr lang="ru-RU" sz="1400" dirty="0" err="1"/>
              <a:t>відмінностей</a:t>
            </a:r>
            <a:r>
              <a:rPr lang="ru-RU" sz="1400" dirty="0"/>
              <a:t> </a:t>
            </a:r>
            <a:r>
              <a:rPr lang="ru-RU" sz="1400" dirty="0" err="1"/>
              <a:t>порівнюваних</a:t>
            </a:r>
            <a:r>
              <a:rPr lang="ru-RU" sz="1400" dirty="0"/>
              <a:t> </a:t>
            </a:r>
            <a:r>
              <a:rPr lang="ru-RU" sz="1400" dirty="0" err="1"/>
              <a:t>показників</a:t>
            </a:r>
            <a:r>
              <a:rPr lang="ru-RU" sz="1400" dirty="0"/>
              <a:t>, </a:t>
            </a:r>
            <a:r>
              <a:rPr lang="ru-RU" sz="1400" dirty="0" err="1"/>
              <a:t>дослідження</a:t>
            </a:r>
            <a:r>
              <a:rPr lang="ru-RU" sz="1400" dirty="0"/>
              <a:t> і </a:t>
            </a:r>
            <a:r>
              <a:rPr lang="ru-RU" sz="1400" dirty="0" err="1"/>
              <a:t>оцінка</a:t>
            </a:r>
            <a:r>
              <a:rPr lang="ru-RU" sz="1400" dirty="0"/>
              <a:t> </a:t>
            </a:r>
            <a:r>
              <a:rPr lang="ru-RU" sz="1400" dirty="0" err="1"/>
              <a:t>зв'язків</a:t>
            </a:r>
            <a:r>
              <a:rPr lang="ru-RU" sz="1400" dirty="0"/>
              <a:t> і </a:t>
            </a:r>
            <a:r>
              <a:rPr lang="ru-RU" sz="1400" dirty="0" err="1"/>
              <a:t>взаємозалежностей</a:t>
            </a:r>
            <a:r>
              <a:rPr lang="ru-RU" sz="1400" dirty="0"/>
              <a:t>, </a:t>
            </a:r>
            <a:r>
              <a:rPr lang="ru-RU" sz="1400" dirty="0" err="1"/>
              <a:t>дослідження</a:t>
            </a:r>
            <a:r>
              <a:rPr lang="ru-RU" sz="1400" dirty="0"/>
              <a:t> </a:t>
            </a:r>
            <a:r>
              <a:rPr lang="ru-RU" sz="1400" dirty="0" err="1"/>
              <a:t>динаміки</a:t>
            </a:r>
            <a:r>
              <a:rPr lang="ru-RU" sz="1400" dirty="0"/>
              <a:t> </a:t>
            </a:r>
            <a:r>
              <a:rPr lang="ru-RU" sz="1400" dirty="0" err="1"/>
              <a:t>явищ</a:t>
            </a:r>
            <a:r>
              <a:rPr lang="ru-RU" sz="1400" dirty="0"/>
              <a:t> і </a:t>
            </a:r>
            <a:r>
              <a:rPr lang="ru-RU" sz="1400" dirty="0" err="1"/>
              <a:t>процесів</a:t>
            </a:r>
            <a:r>
              <a:rPr lang="ru-RU" sz="1400" dirty="0"/>
              <a:t>, </a:t>
            </a:r>
            <a:r>
              <a:rPr lang="ru-RU" sz="1400" dirty="0" err="1"/>
              <a:t>статистичне</a:t>
            </a:r>
            <a:r>
              <a:rPr lang="ru-RU" sz="1400" dirty="0"/>
              <a:t> </a:t>
            </a:r>
            <a:r>
              <a:rPr lang="ru-RU" sz="1400" dirty="0" err="1"/>
              <a:t>планування</a:t>
            </a:r>
            <a:r>
              <a:rPr lang="ru-RU" sz="1400" dirty="0"/>
              <a:t> </a:t>
            </a:r>
            <a:r>
              <a:rPr lang="ru-RU" sz="1400" dirty="0" err="1"/>
              <a:t>експерименту</a:t>
            </a:r>
            <a:r>
              <a:rPr lang="ru-RU" sz="1400" dirty="0"/>
              <a:t>, </a:t>
            </a:r>
            <a:r>
              <a:rPr lang="ru-RU" sz="1400" dirty="0" err="1"/>
              <a:t>прогнозування</a:t>
            </a:r>
            <a:r>
              <a:rPr lang="ru-RU" sz="1400" dirty="0"/>
              <a:t>, </a:t>
            </a:r>
            <a:r>
              <a:rPr lang="ru-RU" sz="1400" dirty="0" err="1"/>
              <a:t>багатовимірний</a:t>
            </a:r>
            <a:r>
              <a:rPr lang="ru-RU" sz="1400" dirty="0"/>
              <a:t> </a:t>
            </a:r>
            <a:r>
              <a:rPr lang="ru-RU" sz="1400" dirty="0" err="1"/>
              <a:t>статистичний</a:t>
            </a:r>
            <a:r>
              <a:rPr lang="ru-RU" sz="1400" dirty="0"/>
              <a:t> </a:t>
            </a:r>
            <a:r>
              <a:rPr lang="ru-RU" sz="1400" dirty="0" err="1"/>
              <a:t>аналіз</a:t>
            </a:r>
            <a:r>
              <a:rPr lang="ru-RU" sz="1400" dirty="0"/>
              <a:t>, </a:t>
            </a:r>
            <a:r>
              <a:rPr lang="ru-RU" sz="1400" dirty="0" err="1"/>
              <a:t>графічний</a:t>
            </a:r>
            <a:r>
              <a:rPr lang="ru-RU" sz="1400" dirty="0"/>
              <a:t> </a:t>
            </a:r>
            <a:r>
              <a:rPr lang="ru-RU" sz="1400" dirty="0" err="1"/>
              <a:t>аналіз</a:t>
            </a:r>
            <a:r>
              <a:rPr lang="ru-RU" sz="1400" dirty="0"/>
              <a:t> і </a:t>
            </a:r>
            <a:r>
              <a:rPr lang="ru-RU" sz="1400" dirty="0" err="1"/>
              <a:t>ін</a:t>
            </a:r>
            <a:r>
              <a:rPr lang="ru-RU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87412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14:ferris dir="l"/>
      </p:transition>
    </mc:Choice>
    <mc:Fallback xmlns="">
      <p:transition spd="slow" advClick="0" advTm="4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Статистика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7245488" cy="342410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1100" dirty="0"/>
              <a:t> </a:t>
            </a:r>
            <a:r>
              <a:rPr lang="ru-RU" sz="1400" dirty="0"/>
              <a:t>Статистика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здоров'я</a:t>
            </a:r>
            <a:r>
              <a:rPr lang="ru-RU" sz="1400" dirty="0"/>
              <a:t> </a:t>
            </a:r>
            <a:r>
              <a:rPr lang="ru-RU" sz="1400" dirty="0" err="1"/>
              <a:t>створює</a:t>
            </a:r>
            <a:r>
              <a:rPr lang="ru-RU" sz="1400" dirty="0"/>
              <a:t> </a:t>
            </a:r>
            <a:r>
              <a:rPr lang="ru-RU" sz="1400" dirty="0" err="1"/>
              <a:t>специфічні</a:t>
            </a:r>
            <a:r>
              <a:rPr lang="ru-RU" sz="1400" dirty="0"/>
              <a:t> </a:t>
            </a:r>
            <a:r>
              <a:rPr lang="ru-RU" sz="1400" dirty="0" err="1"/>
              <a:t>методи</a:t>
            </a:r>
            <a:r>
              <a:rPr lang="ru-RU" sz="1400" dirty="0"/>
              <a:t> і </a:t>
            </a:r>
            <a:r>
              <a:rPr lang="ru-RU" sz="1400" dirty="0" err="1"/>
              <a:t>прийоми</a:t>
            </a:r>
            <a:r>
              <a:rPr lang="ru-RU" sz="1400" dirty="0"/>
              <a:t> </a:t>
            </a:r>
            <a:r>
              <a:rPr lang="ru-RU" sz="1400" dirty="0" err="1"/>
              <a:t>збору</a:t>
            </a:r>
            <a:r>
              <a:rPr lang="ru-RU" sz="1400" dirty="0"/>
              <a:t>, </a:t>
            </a:r>
            <a:r>
              <a:rPr lang="ru-RU" sz="1400" dirty="0" err="1"/>
              <a:t>обробки</a:t>
            </a:r>
            <a:r>
              <a:rPr lang="ru-RU" sz="1400" dirty="0"/>
              <a:t>, </a:t>
            </a:r>
            <a:r>
              <a:rPr lang="ru-RU" sz="1400" dirty="0" err="1"/>
              <a:t>передачі</a:t>
            </a:r>
            <a:r>
              <a:rPr lang="ru-RU" sz="1400" dirty="0"/>
              <a:t>, </a:t>
            </a:r>
            <a:r>
              <a:rPr lang="ru-RU" sz="1400" dirty="0" err="1"/>
              <a:t>зберігання</a:t>
            </a:r>
            <a:r>
              <a:rPr lang="ru-RU" sz="1400" dirty="0"/>
              <a:t>, </a:t>
            </a:r>
            <a:r>
              <a:rPr lang="ru-RU" sz="1400" dirty="0" err="1"/>
              <a:t>аналізу</a:t>
            </a:r>
            <a:r>
              <a:rPr lang="ru-RU" sz="1400" dirty="0"/>
              <a:t> та </a:t>
            </a:r>
            <a:r>
              <a:rPr lang="ru-RU" sz="1400" dirty="0" err="1"/>
              <a:t>оцінки</a:t>
            </a:r>
            <a:r>
              <a:rPr lang="ru-RU" sz="1400" dirty="0"/>
              <a:t> </a:t>
            </a:r>
            <a:r>
              <a:rPr lang="ru-RU" sz="1400" dirty="0" err="1"/>
              <a:t>інформації</a:t>
            </a:r>
            <a:r>
              <a:rPr lang="ru-RU" sz="1400" dirty="0"/>
              <a:t> про стан і </a:t>
            </a:r>
            <a:r>
              <a:rPr lang="ru-RU" sz="1400" dirty="0" err="1"/>
              <a:t>зміни</a:t>
            </a:r>
            <a:r>
              <a:rPr lang="ru-RU" sz="1400" dirty="0"/>
              <a:t> </a:t>
            </a:r>
            <a:r>
              <a:rPr lang="ru-RU" sz="1400" dirty="0" err="1"/>
              <a:t>мережі</a:t>
            </a:r>
            <a:r>
              <a:rPr lang="ru-RU" sz="1400" dirty="0"/>
              <a:t> </a:t>
            </a:r>
            <a:r>
              <a:rPr lang="ru-RU" sz="1400" dirty="0" err="1"/>
              <a:t>установ</a:t>
            </a:r>
            <a:r>
              <a:rPr lang="ru-RU" sz="1400" dirty="0"/>
              <a:t> і </a:t>
            </a:r>
            <a:r>
              <a:rPr lang="ru-RU" sz="1400" dirty="0" err="1"/>
              <a:t>органів</a:t>
            </a:r>
            <a:r>
              <a:rPr lang="ru-RU" sz="1400" dirty="0"/>
              <a:t>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здоров'я</a:t>
            </a:r>
            <a:r>
              <a:rPr lang="ru-RU" sz="1400" dirty="0"/>
              <a:t>, </a:t>
            </a:r>
            <a:r>
              <a:rPr lang="ru-RU" sz="1400" dirty="0" err="1"/>
              <a:t>їх</a:t>
            </a:r>
            <a:r>
              <a:rPr lang="ru-RU" sz="1400" dirty="0"/>
              <a:t> </a:t>
            </a:r>
            <a:r>
              <a:rPr lang="ru-RU" sz="1400" dirty="0" err="1"/>
              <a:t>діяльності</a:t>
            </a:r>
            <a:r>
              <a:rPr lang="ru-RU" sz="1400" dirty="0"/>
              <a:t>, </a:t>
            </a:r>
            <a:r>
              <a:rPr lang="ru-RU" sz="1400" dirty="0" err="1"/>
              <a:t>кадрів</a:t>
            </a:r>
            <a:r>
              <a:rPr lang="ru-RU" sz="1400" dirty="0"/>
              <a:t>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здоров'я</a:t>
            </a:r>
            <a:r>
              <a:rPr lang="ru-RU" sz="1400" dirty="0"/>
              <a:t>, медико-</a:t>
            </a:r>
            <a:r>
              <a:rPr lang="ru-RU" sz="1400" dirty="0" err="1"/>
              <a:t>санітарного</a:t>
            </a:r>
            <a:r>
              <a:rPr lang="ru-RU" sz="1400" dirty="0"/>
              <a:t> майна та </a:t>
            </a:r>
            <a:r>
              <a:rPr lang="ru-RU" sz="1400" dirty="0" err="1"/>
              <a:t>ін</a:t>
            </a:r>
            <a:r>
              <a:rPr lang="ru-RU" sz="1400" dirty="0"/>
              <a:t>. </a:t>
            </a:r>
            <a:r>
              <a:rPr lang="ru-RU" sz="1400" dirty="0" err="1"/>
              <a:t>Важливе</a:t>
            </a:r>
            <a:r>
              <a:rPr lang="ru-RU" sz="1400" dirty="0"/>
              <a:t> </a:t>
            </a:r>
            <a:r>
              <a:rPr lang="ru-RU" sz="1400" dirty="0" err="1"/>
              <a:t>місце</a:t>
            </a:r>
            <a:r>
              <a:rPr lang="ru-RU" sz="1400" dirty="0"/>
              <a:t> в </a:t>
            </a:r>
            <a:r>
              <a:rPr lang="ru-RU" sz="1400" dirty="0" err="1"/>
              <a:t>медичній</a:t>
            </a:r>
            <a:r>
              <a:rPr lang="ru-RU" sz="1400" dirty="0"/>
              <a:t> </a:t>
            </a:r>
            <a:r>
              <a:rPr lang="ru-RU" sz="1400" dirty="0" err="1"/>
              <a:t>статистиці</a:t>
            </a:r>
            <a:r>
              <a:rPr lang="ru-RU" sz="1400" dirty="0"/>
              <a:t> </a:t>
            </a:r>
            <a:r>
              <a:rPr lang="ru-RU" sz="1400" dirty="0" err="1"/>
              <a:t>наймають</a:t>
            </a:r>
            <a:r>
              <a:rPr lang="ru-RU" sz="1400" dirty="0"/>
              <a:t> </a:t>
            </a:r>
            <a:r>
              <a:rPr lang="ru-RU" sz="1400" dirty="0" err="1"/>
              <a:t>фактичні</a:t>
            </a:r>
            <a:r>
              <a:rPr lang="ru-RU" sz="1400" dirty="0"/>
              <a:t> медико-</a:t>
            </a:r>
            <a:r>
              <a:rPr lang="ru-RU" sz="1400" dirty="0" err="1"/>
              <a:t>статистичні</a:t>
            </a:r>
            <a:r>
              <a:rPr lang="ru-RU" sz="1400" dirty="0"/>
              <a:t> </a:t>
            </a:r>
            <a:r>
              <a:rPr lang="ru-RU" sz="1400" dirty="0" err="1"/>
              <a:t>дані</a:t>
            </a:r>
            <a:r>
              <a:rPr lang="ru-RU" sz="1400" dirty="0"/>
              <a:t>, регулярно </a:t>
            </a:r>
            <a:r>
              <a:rPr lang="ru-RU" sz="1400" dirty="0" err="1"/>
              <a:t>збираються</a:t>
            </a:r>
            <a:r>
              <a:rPr lang="ru-RU" sz="1400" dirty="0"/>
              <a:t>, </a:t>
            </a:r>
            <a:r>
              <a:rPr lang="ru-RU" sz="1400" dirty="0" err="1"/>
              <a:t>обробляються</a:t>
            </a:r>
            <a:r>
              <a:rPr lang="ru-RU" sz="1400" dirty="0"/>
              <a:t>, </a:t>
            </a:r>
            <a:r>
              <a:rPr lang="ru-RU" sz="1400" dirty="0" err="1"/>
              <a:t>аналізовані</a:t>
            </a:r>
            <a:r>
              <a:rPr lang="ru-RU" sz="1400" dirty="0"/>
              <a:t> і </a:t>
            </a:r>
            <a:r>
              <a:rPr lang="ru-RU" sz="1400" dirty="0" err="1"/>
              <a:t>використовуються</a:t>
            </a:r>
            <a:r>
              <a:rPr lang="ru-RU" sz="1400" dirty="0"/>
              <a:t> в </a:t>
            </a:r>
            <a:r>
              <a:rPr lang="ru-RU" sz="1400" dirty="0" err="1"/>
              <a:t>повсякденному</a:t>
            </a:r>
            <a:r>
              <a:rPr lang="ru-RU" sz="1400" dirty="0"/>
              <a:t> </a:t>
            </a:r>
            <a:r>
              <a:rPr lang="ru-RU" sz="1400" dirty="0" err="1"/>
              <a:t>оперативній</a:t>
            </a:r>
            <a:r>
              <a:rPr lang="ru-RU" sz="1400" dirty="0"/>
              <a:t> </a:t>
            </a:r>
            <a:r>
              <a:rPr lang="ru-RU" sz="1400" dirty="0" err="1"/>
              <a:t>роботі</a:t>
            </a:r>
            <a:r>
              <a:rPr lang="ru-RU" sz="1400" dirty="0"/>
              <a:t> </a:t>
            </a:r>
            <a:r>
              <a:rPr lang="ru-RU" sz="1400" dirty="0" err="1"/>
              <a:t>установами</a:t>
            </a:r>
            <a:r>
              <a:rPr lang="ru-RU" sz="1400" dirty="0"/>
              <a:t> та органами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здоров'я</a:t>
            </a:r>
            <a:r>
              <a:rPr lang="ru-RU" sz="1400" dirty="0"/>
              <a:t>, а </a:t>
            </a:r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направляються</a:t>
            </a:r>
            <a:r>
              <a:rPr lang="ru-RU" sz="1400" dirty="0"/>
              <a:t> в строго </a:t>
            </a:r>
            <a:r>
              <a:rPr lang="ru-RU" sz="1400" dirty="0" err="1"/>
              <a:t>встановленому</a:t>
            </a:r>
            <a:r>
              <a:rPr lang="ru-RU" sz="1400" dirty="0"/>
              <a:t> порядку за </a:t>
            </a:r>
            <a:r>
              <a:rPr lang="ru-RU" sz="1400" dirty="0" err="1"/>
              <a:t>підпорядкованості</a:t>
            </a:r>
            <a:r>
              <a:rPr lang="ru-RU" sz="1400" dirty="0"/>
              <a:t> у </a:t>
            </a:r>
            <a:r>
              <a:rPr lang="ru-RU" sz="1400" dirty="0" err="1"/>
              <a:t>вигляді</a:t>
            </a:r>
            <a:r>
              <a:rPr lang="ru-RU" sz="1400" dirty="0"/>
              <a:t> </a:t>
            </a:r>
            <a:r>
              <a:rPr lang="ru-RU" sz="1400" dirty="0" err="1"/>
              <a:t>спеціальних</a:t>
            </a:r>
            <a:r>
              <a:rPr lang="ru-RU" sz="1400" dirty="0"/>
              <a:t> </a:t>
            </a:r>
            <a:r>
              <a:rPr lang="ru-RU" sz="1400" dirty="0" err="1"/>
              <a:t>документів</a:t>
            </a:r>
            <a:r>
              <a:rPr lang="ru-RU" sz="1400" dirty="0"/>
              <a:t> </a:t>
            </a:r>
            <a:r>
              <a:rPr lang="ru-RU" sz="1400" dirty="0" err="1"/>
              <a:t>державної</a:t>
            </a:r>
            <a:r>
              <a:rPr lang="ru-RU" sz="1400" dirty="0"/>
              <a:t> </a:t>
            </a:r>
            <a:r>
              <a:rPr lang="ru-RU" sz="1400" dirty="0" err="1"/>
              <a:t>медичної</a:t>
            </a:r>
            <a:r>
              <a:rPr lang="ru-RU" sz="1400" dirty="0"/>
              <a:t> </a:t>
            </a:r>
            <a:r>
              <a:rPr lang="ru-RU" sz="1400" dirty="0" err="1"/>
              <a:t>звітності</a:t>
            </a:r>
            <a:r>
              <a:rPr lang="ru-RU" sz="1400" dirty="0"/>
              <a:t>.  З </a:t>
            </a:r>
            <a:r>
              <a:rPr lang="ru-RU" sz="1400" dirty="0" err="1"/>
              <a:t>цією</a:t>
            </a:r>
            <a:r>
              <a:rPr lang="ru-RU" sz="1400" dirty="0"/>
              <a:t> метою в </a:t>
            </a:r>
            <a:r>
              <a:rPr lang="ru-RU" sz="1400" dirty="0" err="1"/>
              <a:t>системі</a:t>
            </a:r>
            <a:r>
              <a:rPr lang="ru-RU" sz="1400" dirty="0"/>
              <a:t>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здоров'я</a:t>
            </a:r>
            <a:r>
              <a:rPr lang="ru-RU" sz="1400" dirty="0"/>
              <a:t> створена медико-</a:t>
            </a:r>
            <a:r>
              <a:rPr lang="ru-RU" sz="1400" dirty="0" err="1"/>
              <a:t>статистична</a:t>
            </a:r>
            <a:r>
              <a:rPr lang="ru-RU" sz="1400" dirty="0"/>
              <a:t> служба, </a:t>
            </a:r>
            <a:r>
              <a:rPr lang="ru-RU" sz="1400" dirty="0" err="1"/>
              <a:t>низовим</a:t>
            </a:r>
            <a:r>
              <a:rPr lang="ru-RU" sz="1400" dirty="0"/>
              <a:t> </a:t>
            </a:r>
            <a:r>
              <a:rPr lang="ru-RU" sz="1400" dirty="0" err="1"/>
              <a:t>ланкою</a:t>
            </a:r>
            <a:r>
              <a:rPr lang="ru-RU" sz="1400" dirty="0"/>
              <a:t> </a:t>
            </a:r>
            <a:r>
              <a:rPr lang="ru-RU" sz="1400" dirty="0" err="1"/>
              <a:t>якої</a:t>
            </a:r>
            <a:r>
              <a:rPr lang="ru-RU" sz="1400" dirty="0"/>
              <a:t> є </a:t>
            </a:r>
            <a:r>
              <a:rPr lang="ru-RU" sz="1400" dirty="0" err="1"/>
              <a:t>кабінети</a:t>
            </a:r>
            <a:r>
              <a:rPr lang="ru-RU" sz="1400" dirty="0"/>
              <a:t> </a:t>
            </a:r>
            <a:r>
              <a:rPr lang="ru-RU" sz="1400" dirty="0" err="1"/>
              <a:t>медичного</a:t>
            </a:r>
            <a:r>
              <a:rPr lang="ru-RU" sz="1400" dirty="0"/>
              <a:t> </a:t>
            </a:r>
            <a:r>
              <a:rPr lang="ru-RU" sz="1400" dirty="0" err="1"/>
              <a:t>обліку</a:t>
            </a:r>
            <a:r>
              <a:rPr lang="ru-RU" sz="1400" dirty="0"/>
              <a:t> і статистики </a:t>
            </a:r>
            <a:r>
              <a:rPr lang="ru-RU" sz="1400" dirty="0" err="1"/>
              <a:t>медичних</a:t>
            </a:r>
            <a:r>
              <a:rPr lang="ru-RU" sz="1400" dirty="0"/>
              <a:t> </a:t>
            </a:r>
            <a:r>
              <a:rPr lang="ru-RU" sz="1400" dirty="0" err="1"/>
              <a:t>установ</a:t>
            </a:r>
            <a:r>
              <a:rPr lang="ru-RU" sz="1400" dirty="0"/>
              <a:t>.  </a:t>
            </a:r>
            <a:r>
              <a:rPr lang="ru-RU" sz="1400" dirty="0" err="1"/>
              <a:t>Головним</a:t>
            </a:r>
            <a:r>
              <a:rPr lang="ru-RU" sz="1400" dirty="0"/>
              <a:t> </a:t>
            </a:r>
            <a:r>
              <a:rPr lang="ru-RU" sz="1400" dirty="0" err="1"/>
              <a:t>завданням</a:t>
            </a:r>
            <a:r>
              <a:rPr lang="ru-RU" sz="1400" dirty="0"/>
              <a:t> </a:t>
            </a:r>
            <a:r>
              <a:rPr lang="ru-RU" sz="1400" dirty="0" err="1"/>
              <a:t>цієї</a:t>
            </a:r>
            <a:r>
              <a:rPr lang="ru-RU" sz="1400" dirty="0"/>
              <a:t> </a:t>
            </a:r>
            <a:r>
              <a:rPr lang="ru-RU" sz="1400" dirty="0" err="1"/>
              <a:t>служби</a:t>
            </a:r>
            <a:r>
              <a:rPr lang="ru-RU" sz="1400" dirty="0"/>
              <a:t> є </a:t>
            </a:r>
            <a:r>
              <a:rPr lang="ru-RU" sz="1400" dirty="0" err="1"/>
              <a:t>забезпечення</a:t>
            </a:r>
            <a:r>
              <a:rPr lang="ru-RU" sz="1400" dirty="0"/>
              <a:t> </a:t>
            </a:r>
            <a:r>
              <a:rPr lang="ru-RU" sz="1400" dirty="0" err="1"/>
              <a:t>установ</a:t>
            </a:r>
            <a:r>
              <a:rPr lang="ru-RU" sz="1400" dirty="0"/>
              <a:t> та </a:t>
            </a:r>
            <a:r>
              <a:rPr lang="ru-RU" sz="1400" dirty="0" err="1"/>
              <a:t>органів</a:t>
            </a:r>
            <a:r>
              <a:rPr lang="ru-RU" sz="1400" dirty="0"/>
              <a:t>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здоров'я</a:t>
            </a:r>
            <a:r>
              <a:rPr lang="ru-RU" sz="1400" dirty="0"/>
              <a:t> </a:t>
            </a:r>
            <a:r>
              <a:rPr lang="ru-RU" sz="1400" dirty="0" err="1"/>
              <a:t>достовірної</a:t>
            </a:r>
            <a:r>
              <a:rPr lang="ru-RU" sz="1400" dirty="0"/>
              <a:t>, </a:t>
            </a:r>
            <a:r>
              <a:rPr lang="ru-RU" sz="1400" dirty="0" err="1"/>
              <a:t>повної</a:t>
            </a:r>
            <a:r>
              <a:rPr lang="ru-RU" sz="1400" dirty="0"/>
              <a:t> та </a:t>
            </a:r>
            <a:r>
              <a:rPr lang="ru-RU" sz="1400" dirty="0" err="1"/>
              <a:t>своєчасної</a:t>
            </a:r>
            <a:r>
              <a:rPr lang="ru-RU" sz="1400" dirty="0"/>
              <a:t> </a:t>
            </a:r>
            <a:r>
              <a:rPr lang="ru-RU" sz="1400" dirty="0" err="1"/>
              <a:t>інформацією</a:t>
            </a:r>
            <a:r>
              <a:rPr lang="ru-RU" sz="1400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9916" y="2367092"/>
            <a:ext cx="2219325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070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14:ferris dir="l"/>
      </p:transition>
    </mc:Choice>
    <mc:Fallback xmlns="">
      <p:transition spd="slow" advClick="0" advTm="4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Розрахункові</a:t>
            </a:r>
            <a:r>
              <a:rPr lang="ru-RU" dirty="0"/>
              <a:t> </a:t>
            </a:r>
            <a:r>
              <a:rPr lang="ru-RU" dirty="0" err="1"/>
              <a:t>показники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76425" y="1884549"/>
            <a:ext cx="5315575" cy="37601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dirty="0"/>
              <a:t>Одним з </a:t>
            </a:r>
            <a:r>
              <a:rPr lang="ru-RU" sz="1400" dirty="0" err="1"/>
              <a:t>важливих</a:t>
            </a:r>
            <a:r>
              <a:rPr lang="ru-RU" sz="1400" dirty="0"/>
              <a:t> </a:t>
            </a:r>
            <a:r>
              <a:rPr lang="ru-RU" sz="1400" dirty="0" err="1"/>
              <a:t>напрямків</a:t>
            </a:r>
            <a:r>
              <a:rPr lang="ru-RU" sz="1400" dirty="0"/>
              <a:t> </a:t>
            </a:r>
            <a:r>
              <a:rPr lang="ru-RU" sz="1400" dirty="0" err="1"/>
              <a:t>медичної</a:t>
            </a:r>
            <a:r>
              <a:rPr lang="ru-RU" sz="1400" dirty="0"/>
              <a:t> статистики служить </a:t>
            </a:r>
            <a:r>
              <a:rPr lang="ru-RU" sz="1400" dirty="0" err="1"/>
              <a:t>розробка</a:t>
            </a:r>
            <a:r>
              <a:rPr lang="ru-RU" sz="1400" dirty="0"/>
              <a:t> </a:t>
            </a:r>
            <a:r>
              <a:rPr lang="ru-RU" sz="1400" dirty="0" err="1"/>
              <a:t>науково</a:t>
            </a:r>
            <a:r>
              <a:rPr lang="ru-RU" sz="1400" dirty="0"/>
              <a:t> </a:t>
            </a:r>
            <a:r>
              <a:rPr lang="ru-RU" sz="1400" dirty="0" err="1"/>
              <a:t>обґрунтованих</a:t>
            </a:r>
            <a:r>
              <a:rPr lang="ru-RU" sz="1400" dirty="0"/>
              <a:t> </a:t>
            </a:r>
            <a:r>
              <a:rPr lang="ru-RU" sz="1400" dirty="0" err="1"/>
              <a:t>критеріїв</a:t>
            </a:r>
            <a:r>
              <a:rPr lang="ru-RU" sz="1400" dirty="0"/>
              <a:t> (</a:t>
            </a:r>
            <a:r>
              <a:rPr lang="ru-RU" sz="1400" dirty="0" err="1"/>
              <a:t>показників</a:t>
            </a:r>
            <a:r>
              <a:rPr lang="ru-RU" sz="1400" dirty="0"/>
              <a:t>) стану </a:t>
            </a:r>
            <a:r>
              <a:rPr lang="ru-RU" sz="1400" dirty="0" err="1"/>
              <a:t>здоров'я</a:t>
            </a:r>
            <a:r>
              <a:rPr lang="ru-RU" sz="1400" dirty="0"/>
              <a:t> </a:t>
            </a:r>
            <a:r>
              <a:rPr lang="ru-RU" sz="1400" dirty="0" err="1"/>
              <a:t>населення</a:t>
            </a:r>
            <a:r>
              <a:rPr lang="ru-RU" sz="1400" dirty="0"/>
              <a:t> та </a:t>
            </a:r>
            <a:r>
              <a:rPr lang="ru-RU" sz="1400" dirty="0" err="1"/>
              <a:t>діяльності</a:t>
            </a:r>
            <a:r>
              <a:rPr lang="ru-RU" sz="1400" dirty="0"/>
              <a:t> </a:t>
            </a:r>
            <a:r>
              <a:rPr lang="ru-RU" sz="1400" dirty="0" err="1"/>
              <a:t>установ</a:t>
            </a:r>
            <a:r>
              <a:rPr lang="ru-RU" sz="1400" dirty="0"/>
              <a:t> і </a:t>
            </a:r>
            <a:r>
              <a:rPr lang="ru-RU" sz="1400" dirty="0" err="1"/>
              <a:t>органів</a:t>
            </a:r>
            <a:r>
              <a:rPr lang="ru-RU" sz="1400" dirty="0"/>
              <a:t>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здоров'я</a:t>
            </a:r>
            <a:r>
              <a:rPr lang="ru-RU" sz="1400" dirty="0"/>
              <a:t>, а </a:t>
            </a:r>
            <a:r>
              <a:rPr lang="ru-RU" sz="1400" dirty="0" err="1"/>
              <a:t>також</a:t>
            </a:r>
            <a:r>
              <a:rPr lang="ru-RU" sz="1400" dirty="0"/>
              <a:t> систем таких </a:t>
            </a:r>
            <a:r>
              <a:rPr lang="ru-RU" sz="1400" dirty="0" err="1"/>
              <a:t>критеріїв</a:t>
            </a:r>
            <a:r>
              <a:rPr lang="ru-RU" sz="1400" dirty="0"/>
              <a:t> (</a:t>
            </a:r>
            <a:r>
              <a:rPr lang="ru-RU" sz="1400" dirty="0" err="1"/>
              <a:t>показників</a:t>
            </a:r>
            <a:r>
              <a:rPr lang="ru-RU" sz="1400" dirty="0"/>
              <a:t>),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можуть</a:t>
            </a:r>
            <a:r>
              <a:rPr lang="ru-RU" sz="1400" dirty="0"/>
              <a:t> бути </a:t>
            </a:r>
            <a:r>
              <a:rPr lang="ru-RU" sz="1400" dirty="0" err="1"/>
              <a:t>використані</a:t>
            </a:r>
            <a:r>
              <a:rPr lang="ru-RU" sz="1400" dirty="0"/>
              <a:t> в </a:t>
            </a:r>
            <a:r>
              <a:rPr lang="ru-RU" sz="1400" dirty="0" err="1"/>
              <a:t>процесі</a:t>
            </a:r>
            <a:r>
              <a:rPr lang="ru-RU" sz="1400" dirty="0"/>
              <a:t> </a:t>
            </a:r>
            <a:r>
              <a:rPr lang="ru-RU" sz="1400" dirty="0" err="1"/>
              <a:t>управлінської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 з метою </a:t>
            </a:r>
            <a:r>
              <a:rPr lang="ru-RU" sz="1400" dirty="0" err="1"/>
              <a:t>об'єктивної</a:t>
            </a:r>
            <a:r>
              <a:rPr lang="ru-RU" sz="1400" dirty="0"/>
              <a:t> </a:t>
            </a:r>
            <a:r>
              <a:rPr lang="ru-RU" sz="1400" dirty="0" err="1"/>
              <a:t>оцінки</a:t>
            </a:r>
            <a:r>
              <a:rPr lang="ru-RU" sz="1400" dirty="0"/>
              <a:t> </a:t>
            </a:r>
            <a:r>
              <a:rPr lang="ru-RU" sz="1400" dirty="0" err="1"/>
              <a:t>складних</a:t>
            </a:r>
            <a:r>
              <a:rPr lang="ru-RU" sz="1400" dirty="0"/>
              <a:t> </a:t>
            </a:r>
            <a:r>
              <a:rPr lang="ru-RU" sz="1400" dirty="0" err="1"/>
              <a:t>конкретних</a:t>
            </a:r>
            <a:r>
              <a:rPr lang="ru-RU" sz="1400" dirty="0"/>
              <a:t> </a:t>
            </a:r>
            <a:r>
              <a:rPr lang="ru-RU" sz="1400" dirty="0" err="1"/>
              <a:t>ситуацій</a:t>
            </a:r>
            <a:r>
              <a:rPr lang="ru-RU" sz="1400" dirty="0"/>
              <a:t> (</a:t>
            </a:r>
            <a:r>
              <a:rPr lang="ru-RU" sz="1400" dirty="0" err="1"/>
              <a:t>лікарської</a:t>
            </a:r>
            <a:r>
              <a:rPr lang="ru-RU" sz="1400" dirty="0"/>
              <a:t>  </a:t>
            </a:r>
            <a:r>
              <a:rPr lang="ru-RU" sz="1400" dirty="0" err="1"/>
              <a:t>діяльності</a:t>
            </a:r>
            <a:r>
              <a:rPr lang="ru-RU" sz="1400" dirty="0"/>
              <a:t>, </a:t>
            </a:r>
            <a:r>
              <a:rPr lang="ru-RU" sz="1400" dirty="0" err="1"/>
              <a:t>діяльності</a:t>
            </a:r>
            <a:r>
              <a:rPr lang="ru-RU" sz="1400" dirty="0"/>
              <a:t> </a:t>
            </a:r>
            <a:r>
              <a:rPr lang="ru-RU" sz="1400" dirty="0" err="1"/>
              <a:t>конкретних</a:t>
            </a:r>
            <a:r>
              <a:rPr lang="ru-RU" sz="1400" dirty="0"/>
              <a:t> </a:t>
            </a:r>
            <a:r>
              <a:rPr lang="ru-RU" sz="1400" dirty="0" err="1"/>
              <a:t>установ</a:t>
            </a:r>
            <a:r>
              <a:rPr lang="ru-RU" sz="1400" dirty="0"/>
              <a:t>, </a:t>
            </a:r>
            <a:r>
              <a:rPr lang="ru-RU" sz="1400" dirty="0" err="1"/>
              <a:t>їх</a:t>
            </a:r>
            <a:r>
              <a:rPr lang="ru-RU" sz="1400" dirty="0"/>
              <a:t> </a:t>
            </a:r>
            <a:r>
              <a:rPr lang="ru-RU" sz="1400" dirty="0" err="1"/>
              <a:t>груп</a:t>
            </a:r>
            <a:r>
              <a:rPr lang="ru-RU" sz="1400" dirty="0"/>
              <a:t> і т.д.), </a:t>
            </a:r>
            <a:r>
              <a:rPr lang="ru-RU" sz="1400" dirty="0" err="1"/>
              <a:t>їх</a:t>
            </a:r>
            <a:r>
              <a:rPr lang="ru-RU" sz="1400" dirty="0"/>
              <a:t> </a:t>
            </a:r>
            <a:r>
              <a:rPr lang="ru-RU" sz="1400" dirty="0" err="1"/>
              <a:t>планування</a:t>
            </a:r>
            <a:r>
              <a:rPr lang="ru-RU" sz="1400" dirty="0"/>
              <a:t> і </a:t>
            </a:r>
            <a:r>
              <a:rPr lang="ru-RU" sz="1400" dirty="0" err="1"/>
              <a:t>прогнозування</a:t>
            </a:r>
            <a:r>
              <a:rPr lang="ru-RU" sz="1400" dirty="0"/>
              <a:t>. </a:t>
            </a:r>
            <a:r>
              <a:rPr lang="ru-RU" sz="1400" dirty="0" err="1"/>
              <a:t>Важливими</a:t>
            </a:r>
            <a:r>
              <a:rPr lang="ru-RU" sz="1400" dirty="0"/>
              <a:t> медико-</a:t>
            </a:r>
            <a:r>
              <a:rPr lang="ru-RU" sz="1400" dirty="0" err="1"/>
              <a:t>статистичними</a:t>
            </a:r>
            <a:r>
              <a:rPr lang="ru-RU" sz="1400" dirty="0"/>
              <a:t> </a:t>
            </a:r>
            <a:r>
              <a:rPr lang="ru-RU" sz="1400" dirty="0" err="1"/>
              <a:t>показниками</a:t>
            </a:r>
            <a:r>
              <a:rPr lang="ru-RU" sz="1400" dirty="0"/>
              <a:t> є </a:t>
            </a:r>
            <a:r>
              <a:rPr lang="ru-RU" sz="1400" dirty="0" err="1"/>
              <a:t>показники</a:t>
            </a:r>
            <a:r>
              <a:rPr lang="ru-RU" sz="1400" dirty="0"/>
              <a:t> </a:t>
            </a:r>
            <a:r>
              <a:rPr lang="ru-RU" sz="1400" dirty="0" err="1"/>
              <a:t>здоров'я</a:t>
            </a:r>
            <a:r>
              <a:rPr lang="ru-RU" sz="1400" dirty="0"/>
              <a:t> </a:t>
            </a:r>
            <a:r>
              <a:rPr lang="ru-RU" sz="1400" dirty="0" err="1"/>
              <a:t>населення</a:t>
            </a:r>
            <a:r>
              <a:rPr lang="ru-RU" sz="1400" dirty="0"/>
              <a:t> (</a:t>
            </a:r>
            <a:r>
              <a:rPr lang="ru-RU" sz="1400" dirty="0" err="1"/>
              <a:t>смертність</a:t>
            </a:r>
            <a:r>
              <a:rPr lang="ru-RU" sz="1400" dirty="0"/>
              <a:t>, </a:t>
            </a:r>
            <a:r>
              <a:rPr lang="ru-RU" sz="1400" dirty="0" err="1"/>
              <a:t>захворюваність</a:t>
            </a:r>
            <a:r>
              <a:rPr lang="ru-RU" sz="1400" dirty="0"/>
              <a:t> і </a:t>
            </a:r>
            <a:r>
              <a:rPr lang="ru-RU" sz="1400" dirty="0" err="1"/>
              <a:t>ін</a:t>
            </a:r>
            <a:r>
              <a:rPr lang="ru-RU" sz="1400" dirty="0"/>
              <a:t>.)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105" y="1884549"/>
            <a:ext cx="5962650" cy="397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100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14:ferris dir="l"/>
      </p:transition>
    </mc:Choice>
    <mc:Fallback xmlns="">
      <p:transition spd="slow" advClick="0" advTm="4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614227" y="608631"/>
            <a:ext cx="9270649" cy="43414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400" dirty="0" err="1"/>
              <a:t>Показники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характеризують</a:t>
            </a:r>
            <a:r>
              <a:rPr lang="ru-RU" sz="1400" dirty="0"/>
              <a:t> роботу </a:t>
            </a:r>
            <a:r>
              <a:rPr lang="ru-RU" sz="1400" dirty="0" err="1"/>
              <a:t>лікувально-профілактичних</a:t>
            </a:r>
            <a:r>
              <a:rPr lang="ru-RU" sz="1400" dirty="0"/>
              <a:t> </a:t>
            </a:r>
            <a:r>
              <a:rPr lang="ru-RU" sz="1400" dirty="0" err="1"/>
              <a:t>установ</a:t>
            </a:r>
            <a:r>
              <a:rPr lang="ru-RU" sz="1400" dirty="0"/>
              <a:t> (</a:t>
            </a:r>
            <a:r>
              <a:rPr lang="ru-RU" sz="1400" dirty="0" err="1"/>
              <a:t>міської</a:t>
            </a:r>
            <a:r>
              <a:rPr lang="ru-RU" sz="1400" dirty="0"/>
              <a:t> </a:t>
            </a:r>
            <a:r>
              <a:rPr lang="ru-RU" sz="1400" dirty="0" err="1"/>
              <a:t>поліклініки</a:t>
            </a:r>
            <a:r>
              <a:rPr lang="ru-RU" sz="1400" dirty="0"/>
              <a:t>, </a:t>
            </a:r>
            <a:r>
              <a:rPr lang="ru-RU" sz="1400" dirty="0" err="1"/>
              <a:t>дитячої</a:t>
            </a:r>
            <a:r>
              <a:rPr lang="ru-RU" sz="1400" dirty="0"/>
              <a:t> </a:t>
            </a:r>
            <a:r>
              <a:rPr lang="ru-RU" sz="1400" dirty="0" err="1"/>
              <a:t>поліклініки</a:t>
            </a:r>
            <a:r>
              <a:rPr lang="ru-RU" sz="1400" dirty="0"/>
              <a:t>, </a:t>
            </a:r>
            <a:r>
              <a:rPr lang="ru-RU" sz="1400" dirty="0" err="1"/>
              <a:t>жіночої</a:t>
            </a:r>
            <a:r>
              <a:rPr lang="ru-RU" sz="1400" dirty="0"/>
              <a:t> </a:t>
            </a:r>
            <a:r>
              <a:rPr lang="ru-RU" sz="1400" dirty="0" err="1"/>
              <a:t>консультації</a:t>
            </a:r>
            <a:r>
              <a:rPr lang="ru-RU" sz="1400" dirty="0"/>
              <a:t>, </a:t>
            </a:r>
            <a:r>
              <a:rPr lang="ru-RU" sz="1400" dirty="0" err="1"/>
              <a:t>стоматологічної</a:t>
            </a:r>
            <a:r>
              <a:rPr lang="ru-RU" sz="1400" dirty="0"/>
              <a:t> </a:t>
            </a:r>
            <a:r>
              <a:rPr lang="ru-RU" sz="1400" dirty="0" err="1"/>
              <a:t>поліклініки</a:t>
            </a:r>
            <a:r>
              <a:rPr lang="ru-RU" sz="1400" dirty="0"/>
              <a:t>, </a:t>
            </a:r>
            <a:r>
              <a:rPr lang="ru-RU" sz="1400" dirty="0" err="1"/>
              <a:t>лікарні</a:t>
            </a:r>
            <a:r>
              <a:rPr lang="ru-RU" sz="1400" dirty="0"/>
              <a:t>, </a:t>
            </a:r>
            <a:r>
              <a:rPr lang="ru-RU" sz="1400" dirty="0" err="1"/>
              <a:t>пологового</a:t>
            </a:r>
            <a:r>
              <a:rPr lang="ru-RU" sz="1400" dirty="0"/>
              <a:t> </a:t>
            </a:r>
            <a:r>
              <a:rPr lang="ru-RU" sz="1400" dirty="0" err="1"/>
              <a:t>будинку</a:t>
            </a:r>
            <a:r>
              <a:rPr lang="ru-RU" sz="1400" dirty="0"/>
              <a:t>, </a:t>
            </a:r>
            <a:r>
              <a:rPr lang="ru-RU" sz="1400" dirty="0" err="1"/>
              <a:t>швидкої</a:t>
            </a:r>
            <a:r>
              <a:rPr lang="ru-RU" sz="1400" dirty="0"/>
              <a:t> </a:t>
            </a:r>
            <a:r>
              <a:rPr lang="ru-RU" sz="1400" dirty="0" err="1"/>
              <a:t>медичної</a:t>
            </a:r>
            <a:r>
              <a:rPr lang="ru-RU" sz="1400" dirty="0"/>
              <a:t> </a:t>
            </a:r>
            <a:r>
              <a:rPr lang="ru-RU" sz="1400" dirty="0" err="1"/>
              <a:t>допомоги</a:t>
            </a:r>
            <a:r>
              <a:rPr lang="ru-RU" sz="1400" dirty="0"/>
              <a:t> та </a:t>
            </a:r>
            <a:r>
              <a:rPr lang="ru-RU" sz="1400" dirty="0" err="1"/>
              <a:t>ін</a:t>
            </a:r>
            <a:r>
              <a:rPr lang="ru-RU" sz="1400" dirty="0"/>
              <a:t>.  ), </a:t>
            </a:r>
            <a:r>
              <a:rPr lang="ru-RU" sz="1400" dirty="0" err="1"/>
              <a:t>санітарно-профілактичних</a:t>
            </a:r>
            <a:r>
              <a:rPr lang="ru-RU" sz="1400" dirty="0"/>
              <a:t>, </a:t>
            </a:r>
            <a:r>
              <a:rPr lang="ru-RU" sz="1400" dirty="0" err="1"/>
              <a:t>аптечних</a:t>
            </a:r>
            <a:r>
              <a:rPr lang="ru-RU" sz="1400" dirty="0"/>
              <a:t> та </a:t>
            </a:r>
            <a:r>
              <a:rPr lang="ru-RU" sz="1400" dirty="0" err="1"/>
              <a:t>інших</a:t>
            </a:r>
            <a:r>
              <a:rPr lang="ru-RU" sz="1400" dirty="0"/>
              <a:t> </a:t>
            </a:r>
            <a:r>
              <a:rPr lang="ru-RU" sz="1400" dirty="0" err="1"/>
              <a:t>медичних</a:t>
            </a:r>
            <a:r>
              <a:rPr lang="ru-RU" sz="1400" dirty="0"/>
              <a:t> </a:t>
            </a:r>
            <a:r>
              <a:rPr lang="ru-RU" sz="1400" dirty="0" err="1"/>
              <a:t>установ</a:t>
            </a:r>
            <a:r>
              <a:rPr lang="ru-RU" sz="1400" dirty="0"/>
              <a:t> (</a:t>
            </a:r>
            <a:r>
              <a:rPr lang="ru-RU" sz="1400" dirty="0" err="1"/>
              <a:t>підрозділів</a:t>
            </a:r>
            <a:r>
              <a:rPr lang="ru-RU" sz="1400" dirty="0"/>
              <a:t>).</a:t>
            </a:r>
          </a:p>
          <a:p>
            <a:pPr marL="0" indent="0">
              <a:buNone/>
            </a:pPr>
            <a:r>
              <a:rPr lang="ru-RU" sz="1400" dirty="0"/>
              <a:t>Медико-</a:t>
            </a:r>
            <a:r>
              <a:rPr lang="ru-RU" sz="1400" dirty="0" err="1"/>
              <a:t>статистичні</a:t>
            </a:r>
            <a:r>
              <a:rPr lang="ru-RU" sz="1400" dirty="0"/>
              <a:t> </a:t>
            </a:r>
            <a:r>
              <a:rPr lang="ru-RU" sz="1400" dirty="0" err="1"/>
              <a:t>показники</a:t>
            </a:r>
            <a:r>
              <a:rPr lang="ru-RU" sz="1400" dirty="0"/>
              <a:t> </a:t>
            </a:r>
            <a:r>
              <a:rPr lang="ru-RU" sz="1400" dirty="0" err="1"/>
              <a:t>повинні</a:t>
            </a:r>
            <a:r>
              <a:rPr lang="ru-RU" sz="1400" dirty="0"/>
              <a:t> </a:t>
            </a:r>
            <a:r>
              <a:rPr lang="ru-RU" sz="1400" dirty="0" err="1"/>
              <a:t>періодично</a:t>
            </a:r>
            <a:r>
              <a:rPr lang="ru-RU" sz="1400" dirty="0"/>
              <a:t> </a:t>
            </a:r>
            <a:r>
              <a:rPr lang="ru-RU" sz="1400" dirty="0" err="1"/>
              <a:t>переглядатися</a:t>
            </a:r>
            <a:r>
              <a:rPr lang="ru-RU" sz="1400" dirty="0"/>
              <a:t> </a:t>
            </a:r>
            <a:r>
              <a:rPr lang="ru-RU" sz="1400" dirty="0" err="1"/>
              <a:t>відповідно</a:t>
            </a:r>
            <a:r>
              <a:rPr lang="ru-RU" sz="1400" dirty="0"/>
              <a:t> до </a:t>
            </a:r>
            <a:r>
              <a:rPr lang="ru-RU" sz="1400" dirty="0" err="1"/>
              <a:t>нових</a:t>
            </a:r>
            <a:r>
              <a:rPr lang="ru-RU" sz="1400" dirty="0"/>
              <a:t> </a:t>
            </a:r>
            <a:r>
              <a:rPr lang="ru-RU" sz="1400" dirty="0" err="1"/>
              <a:t>завдань</a:t>
            </a:r>
            <a:r>
              <a:rPr lang="ru-RU" sz="1400" dirty="0"/>
              <a:t>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здоров'я</a:t>
            </a:r>
            <a:r>
              <a:rPr lang="ru-RU" sz="1400" dirty="0"/>
              <a:t>, </a:t>
            </a:r>
            <a:r>
              <a:rPr lang="ru-RU" sz="1400" dirty="0" err="1"/>
              <a:t>розвитком</a:t>
            </a:r>
            <a:r>
              <a:rPr lang="ru-RU" sz="1400" dirty="0"/>
              <a:t> </a:t>
            </a:r>
            <a:r>
              <a:rPr lang="ru-RU" sz="1400" dirty="0" err="1"/>
              <a:t>медичної</a:t>
            </a:r>
            <a:r>
              <a:rPr lang="ru-RU" sz="1400" dirty="0"/>
              <a:t> науки і практики, </a:t>
            </a:r>
            <a:r>
              <a:rPr lang="ru-RU" sz="1400" dirty="0" err="1"/>
              <a:t>технічної</a:t>
            </a:r>
            <a:r>
              <a:rPr lang="ru-RU" sz="1400" dirty="0"/>
              <a:t> </a:t>
            </a:r>
            <a:r>
              <a:rPr lang="ru-RU" sz="1400" dirty="0" err="1"/>
              <a:t>оснащеності</a:t>
            </a:r>
            <a:r>
              <a:rPr lang="ru-RU" sz="1400" dirty="0"/>
              <a:t> служб </a:t>
            </a:r>
            <a:r>
              <a:rPr lang="ru-RU" sz="1400" dirty="0" err="1"/>
              <a:t>охорони</a:t>
            </a:r>
            <a:r>
              <a:rPr lang="ru-RU" sz="1400" dirty="0"/>
              <a:t> </a:t>
            </a:r>
            <a:r>
              <a:rPr lang="ru-RU" sz="1400" dirty="0" err="1"/>
              <a:t>здоров'я</a:t>
            </a:r>
            <a:r>
              <a:rPr lang="ru-RU" sz="1400" dirty="0"/>
              <a:t>. </a:t>
            </a:r>
          </a:p>
          <a:p>
            <a:pPr marL="0" indent="0">
              <a:buNone/>
            </a:pPr>
            <a:r>
              <a:rPr lang="ru-RU" sz="1400" dirty="0"/>
              <a:t>Для </a:t>
            </a:r>
            <a:r>
              <a:rPr lang="ru-RU" sz="1400" dirty="0" err="1"/>
              <a:t>наочності</a:t>
            </a:r>
            <a:r>
              <a:rPr lang="ru-RU" sz="1400" dirty="0"/>
              <a:t> </a:t>
            </a:r>
            <a:r>
              <a:rPr lang="ru-RU" sz="1400" dirty="0" err="1"/>
              <a:t>результати</a:t>
            </a:r>
            <a:r>
              <a:rPr lang="ru-RU" sz="1400" dirty="0"/>
              <a:t> </a:t>
            </a:r>
            <a:r>
              <a:rPr lang="ru-RU" sz="1400" dirty="0" err="1"/>
              <a:t>дослідження</a:t>
            </a:r>
            <a:r>
              <a:rPr lang="ru-RU" sz="1400" dirty="0"/>
              <a:t> </a:t>
            </a:r>
            <a:r>
              <a:rPr lang="ru-RU" sz="1400" dirty="0" err="1"/>
              <a:t>можуть</a:t>
            </a:r>
            <a:r>
              <a:rPr lang="ru-RU" sz="1400" dirty="0"/>
              <a:t> бути </a:t>
            </a:r>
            <a:r>
              <a:rPr lang="ru-RU" sz="1400" dirty="0" err="1"/>
              <a:t>представлені</a:t>
            </a:r>
            <a:r>
              <a:rPr lang="ru-RU" sz="1400" dirty="0"/>
              <a:t> у </a:t>
            </a:r>
            <a:r>
              <a:rPr lang="ru-RU" sz="1400" dirty="0" err="1"/>
              <a:t>вигляді</a:t>
            </a:r>
            <a:r>
              <a:rPr lang="ru-RU" sz="1400" dirty="0"/>
              <a:t> </a:t>
            </a:r>
            <a:r>
              <a:rPr lang="ru-RU" sz="1400" dirty="0" err="1"/>
              <a:t>різних</a:t>
            </a:r>
            <a:r>
              <a:rPr lang="ru-RU" sz="1400" dirty="0"/>
              <a:t> </a:t>
            </a:r>
            <a:r>
              <a:rPr lang="ru-RU" sz="1400" dirty="0" err="1"/>
              <a:t>графічних</a:t>
            </a:r>
            <a:r>
              <a:rPr lang="ru-RU" sz="1400" dirty="0"/>
              <a:t> </a:t>
            </a:r>
            <a:r>
              <a:rPr lang="ru-RU" sz="1400" dirty="0" err="1"/>
              <a:t>зображень</a:t>
            </a:r>
            <a:r>
              <a:rPr lang="ru-RU" sz="1400" dirty="0"/>
              <a:t>:</a:t>
            </a:r>
          </a:p>
          <a:p>
            <a:pPr marL="0" indent="0">
              <a:buNone/>
            </a:pPr>
            <a:r>
              <a:rPr lang="ru-RU" sz="1400" dirty="0"/>
              <a:t>1. </a:t>
            </a:r>
            <a:r>
              <a:rPr lang="ru-RU" sz="1400" dirty="0" err="1"/>
              <a:t>Діаграми</a:t>
            </a:r>
            <a:endParaRPr lang="ru-RU" sz="1400" dirty="0"/>
          </a:p>
          <a:p>
            <a:r>
              <a:rPr lang="ru-RU" sz="1400" dirty="0"/>
              <a:t> </a:t>
            </a:r>
            <a:r>
              <a:rPr lang="ru-RU" sz="1400" dirty="0" err="1"/>
              <a:t>лінійна</a:t>
            </a:r>
            <a:r>
              <a:rPr lang="ru-RU" sz="1400" dirty="0"/>
              <a:t>;</a:t>
            </a:r>
          </a:p>
          <a:p>
            <a:r>
              <a:rPr lang="ru-RU" sz="1400" dirty="0"/>
              <a:t> </a:t>
            </a:r>
            <a:r>
              <a:rPr lang="ru-RU" sz="1400" dirty="0" err="1"/>
              <a:t>площинна</a:t>
            </a:r>
            <a:r>
              <a:rPr lang="ru-RU" sz="1400" dirty="0"/>
              <a:t> (</a:t>
            </a:r>
            <a:r>
              <a:rPr lang="ru-RU" sz="1400" dirty="0" err="1"/>
              <a:t>прямокутна</a:t>
            </a:r>
            <a:r>
              <a:rPr lang="ru-RU" sz="1400" dirty="0"/>
              <a:t>, </a:t>
            </a:r>
            <a:r>
              <a:rPr lang="ru-RU" sz="1400" dirty="0" err="1"/>
              <a:t>секторальна</a:t>
            </a:r>
            <a:r>
              <a:rPr lang="ru-RU" sz="1400" dirty="0"/>
              <a:t>, </a:t>
            </a:r>
            <a:r>
              <a:rPr lang="ru-RU" sz="1400" dirty="0" err="1"/>
              <a:t>полярна</a:t>
            </a:r>
            <a:r>
              <a:rPr lang="ru-RU" sz="1400" dirty="0"/>
              <a:t>)</a:t>
            </a:r>
          </a:p>
          <a:p>
            <a:r>
              <a:rPr lang="ru-RU" sz="1400" dirty="0"/>
              <a:t> </a:t>
            </a:r>
            <a:r>
              <a:rPr lang="ru-RU" sz="1400" dirty="0" err="1"/>
              <a:t>фігурна</a:t>
            </a:r>
            <a:r>
              <a:rPr lang="ru-RU" sz="1400" dirty="0"/>
              <a:t> (</a:t>
            </a:r>
            <a:r>
              <a:rPr lang="ru-RU" sz="1400" dirty="0" err="1"/>
              <a:t>об'ємна</a:t>
            </a:r>
            <a:r>
              <a:rPr lang="ru-RU" sz="1400" dirty="0"/>
              <a:t>)</a:t>
            </a:r>
          </a:p>
          <a:p>
            <a:pPr marL="0" indent="0">
              <a:buNone/>
            </a:pPr>
            <a:r>
              <a:rPr lang="ru-RU" sz="1400" dirty="0"/>
              <a:t> 2. </a:t>
            </a:r>
            <a:r>
              <a:rPr lang="ru-RU" sz="1400" dirty="0" err="1"/>
              <a:t>Картограми</a:t>
            </a:r>
            <a:r>
              <a:rPr lang="ru-RU" sz="1400" dirty="0"/>
              <a:t> і </a:t>
            </a:r>
            <a:r>
              <a:rPr lang="ru-RU" sz="1400" dirty="0" err="1"/>
              <a:t>картодіаграмми</a:t>
            </a:r>
            <a:r>
              <a:rPr lang="ru-RU" sz="1400" dirty="0"/>
              <a:t>.</a:t>
            </a:r>
          </a:p>
          <a:p>
            <a:pPr marL="0" indent="0">
              <a:buNone/>
            </a:pPr>
            <a:endParaRPr lang="ru-RU" sz="1400" dirty="0"/>
          </a:p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2676" y="3016495"/>
            <a:ext cx="2362200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44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14:ferris dir="l"/>
      </p:transition>
    </mc:Choice>
    <mc:Fallback xmlns="">
      <p:transition spd="slow" advClick="0" advTm="4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Висновок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2367093"/>
            <a:ext cx="10363826" cy="339187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1600" dirty="0" err="1"/>
              <a:t>Статистичні</a:t>
            </a:r>
            <a:r>
              <a:rPr lang="ru-RU" sz="1600" dirty="0"/>
              <a:t> </a:t>
            </a:r>
            <a:r>
              <a:rPr lang="ru-RU" sz="1600" dirty="0" err="1"/>
              <a:t>підходи</a:t>
            </a:r>
            <a:r>
              <a:rPr lang="ru-RU" sz="1600" dirty="0"/>
              <a:t> лежать в </a:t>
            </a:r>
            <a:r>
              <a:rPr lang="ru-RU" sz="1600" dirty="0" err="1"/>
              <a:t>основі</a:t>
            </a:r>
            <a:r>
              <a:rPr lang="ru-RU" sz="1600" dirty="0"/>
              <a:t> </a:t>
            </a:r>
            <a:r>
              <a:rPr lang="ru-RU" sz="1600" dirty="0" err="1"/>
              <a:t>сучасного</a:t>
            </a:r>
            <a:r>
              <a:rPr lang="ru-RU" sz="1600" dirty="0"/>
              <a:t> </a:t>
            </a:r>
            <a:r>
              <a:rPr lang="ru-RU" sz="1600" dirty="0" err="1"/>
              <a:t>наукового</a:t>
            </a:r>
            <a:r>
              <a:rPr lang="ru-RU" sz="1600" dirty="0"/>
              <a:t> </a:t>
            </a:r>
            <a:r>
              <a:rPr lang="ru-RU" sz="1600" dirty="0" err="1"/>
              <a:t>пошуку</a:t>
            </a:r>
            <a:r>
              <a:rPr lang="ru-RU" sz="1600" dirty="0"/>
              <a:t>, без </a:t>
            </a:r>
            <a:r>
              <a:rPr lang="ru-RU" sz="1600" dirty="0" err="1"/>
              <a:t>якого</a:t>
            </a:r>
            <a:r>
              <a:rPr lang="ru-RU" sz="1600" dirty="0"/>
              <a:t> </a:t>
            </a:r>
            <a:r>
              <a:rPr lang="ru-RU" sz="1600" dirty="0" err="1"/>
              <a:t>пізнання</a:t>
            </a:r>
            <a:r>
              <a:rPr lang="ru-RU" sz="1600" dirty="0"/>
              <a:t> в </a:t>
            </a:r>
            <a:r>
              <a:rPr lang="ru-RU" sz="1600" dirty="0" err="1"/>
              <a:t>багатьох</a:t>
            </a:r>
            <a:r>
              <a:rPr lang="ru-RU" sz="1600" dirty="0"/>
              <a:t> областях науки і </a:t>
            </a:r>
            <a:r>
              <a:rPr lang="ru-RU" sz="1600" dirty="0" err="1"/>
              <a:t>техніки</a:t>
            </a:r>
            <a:r>
              <a:rPr lang="ru-RU" sz="1600" dirty="0"/>
              <a:t> </a:t>
            </a:r>
            <a:r>
              <a:rPr lang="ru-RU" sz="1600" dirty="0" err="1"/>
              <a:t>неможливо</a:t>
            </a:r>
            <a:r>
              <a:rPr lang="ru-RU" sz="1600" dirty="0"/>
              <a:t>.  </a:t>
            </a:r>
            <a:r>
              <a:rPr lang="ru-RU" sz="1600" dirty="0" err="1"/>
              <a:t>Неможливо</a:t>
            </a:r>
            <a:r>
              <a:rPr lang="ru-RU" sz="1600" dirty="0"/>
              <a:t> </a:t>
            </a:r>
            <a:r>
              <a:rPr lang="ru-RU" sz="1600" dirty="0" err="1"/>
              <a:t>воно</a:t>
            </a:r>
            <a:r>
              <a:rPr lang="ru-RU" sz="1600" dirty="0"/>
              <a:t> і в </a:t>
            </a:r>
            <a:r>
              <a:rPr lang="ru-RU" sz="1600" dirty="0" err="1"/>
              <a:t>галузі</a:t>
            </a:r>
            <a:r>
              <a:rPr lang="ru-RU" sz="1600" dirty="0"/>
              <a:t> </a:t>
            </a:r>
            <a:r>
              <a:rPr lang="ru-RU" sz="1600" dirty="0" err="1"/>
              <a:t>медицини</a:t>
            </a:r>
            <a:r>
              <a:rPr lang="ru-RU" sz="1600" dirty="0"/>
              <a:t>.</a:t>
            </a:r>
          </a:p>
          <a:p>
            <a:pPr marL="0" indent="0">
              <a:buNone/>
            </a:pPr>
            <a:r>
              <a:rPr lang="ru-RU" sz="1600" dirty="0" err="1"/>
              <a:t>Матеріали</a:t>
            </a:r>
            <a:r>
              <a:rPr lang="ru-RU" sz="1600" dirty="0"/>
              <a:t> </a:t>
            </a:r>
            <a:r>
              <a:rPr lang="ru-RU" sz="1600" dirty="0" err="1"/>
              <a:t>санітарної</a:t>
            </a:r>
            <a:r>
              <a:rPr lang="ru-RU" sz="1600" dirty="0"/>
              <a:t> статистики </a:t>
            </a:r>
            <a:r>
              <a:rPr lang="ru-RU" sz="1600" dirty="0" err="1"/>
              <a:t>спрямовані</a:t>
            </a:r>
            <a:r>
              <a:rPr lang="ru-RU" sz="1600" dirty="0"/>
              <a:t> на </a:t>
            </a:r>
            <a:r>
              <a:rPr lang="ru-RU" sz="1600" dirty="0" err="1"/>
              <a:t>пошук</a:t>
            </a:r>
            <a:r>
              <a:rPr lang="ru-RU" sz="1600" dirty="0"/>
              <a:t> </a:t>
            </a:r>
            <a:r>
              <a:rPr lang="ru-RU" sz="1600" dirty="0" err="1"/>
              <a:t>шляхів</a:t>
            </a:r>
            <a:r>
              <a:rPr lang="ru-RU" sz="1600" dirty="0"/>
              <a:t> </a:t>
            </a:r>
            <a:r>
              <a:rPr lang="ru-RU" sz="1600" dirty="0" err="1"/>
              <a:t>поліпшення</a:t>
            </a:r>
            <a:r>
              <a:rPr lang="ru-RU" sz="1600" dirty="0"/>
              <a:t> </a:t>
            </a:r>
            <a:r>
              <a:rPr lang="ru-RU" sz="1600" dirty="0" err="1"/>
              <a:t>здоров'я</a:t>
            </a:r>
            <a:r>
              <a:rPr lang="ru-RU" sz="1600" dirty="0"/>
              <a:t> </a:t>
            </a:r>
            <a:r>
              <a:rPr lang="ru-RU" sz="1600" dirty="0" err="1"/>
              <a:t>населення</a:t>
            </a:r>
            <a:r>
              <a:rPr lang="ru-RU" sz="1600" dirty="0"/>
              <a:t> та </a:t>
            </a:r>
            <a:r>
              <a:rPr lang="ru-RU" sz="1600" dirty="0" err="1"/>
              <a:t>вдосконалення</a:t>
            </a:r>
            <a:r>
              <a:rPr lang="ru-RU" sz="1600" dirty="0"/>
              <a:t> </a:t>
            </a:r>
            <a:r>
              <a:rPr lang="ru-RU" sz="1600" dirty="0" err="1"/>
              <a:t>системи</a:t>
            </a:r>
            <a:r>
              <a:rPr lang="ru-RU" sz="1600" dirty="0"/>
              <a:t> </a:t>
            </a:r>
            <a:r>
              <a:rPr lang="ru-RU" sz="1600" dirty="0" err="1"/>
              <a:t>охорони</a:t>
            </a:r>
            <a:r>
              <a:rPr lang="ru-RU" sz="1600" dirty="0"/>
              <a:t> </a:t>
            </a:r>
            <a:r>
              <a:rPr lang="ru-RU" sz="1600" dirty="0" err="1"/>
              <a:t>здоров'я</a:t>
            </a:r>
            <a:r>
              <a:rPr lang="ru-RU" sz="1600" dirty="0"/>
              <a:t>.</a:t>
            </a:r>
          </a:p>
          <a:p>
            <a:pPr marL="0" indent="0">
              <a:buNone/>
            </a:pPr>
            <a:r>
              <a:rPr lang="ru-RU" sz="1900" dirty="0"/>
              <a:t>Статистика в </a:t>
            </a:r>
            <a:r>
              <a:rPr lang="ru-RU" sz="1900" dirty="0" err="1"/>
              <a:t>охороні</a:t>
            </a:r>
            <a:r>
              <a:rPr lang="ru-RU" sz="1900" dirty="0"/>
              <a:t> </a:t>
            </a:r>
            <a:r>
              <a:rPr lang="ru-RU" sz="1900" dirty="0" err="1"/>
              <a:t>здоров'я</a:t>
            </a:r>
            <a:r>
              <a:rPr lang="ru-RU" sz="1900" dirty="0"/>
              <a:t> </a:t>
            </a:r>
            <a:r>
              <a:rPr lang="ru-RU" sz="1900" dirty="0" err="1"/>
              <a:t>використовується</a:t>
            </a:r>
            <a:r>
              <a:rPr lang="ru-RU" sz="1900" dirty="0"/>
              <a:t> для:</a:t>
            </a:r>
          </a:p>
          <a:p>
            <a:r>
              <a:rPr lang="ru-RU" sz="1600" dirty="0" err="1"/>
              <a:t>Розвиток</a:t>
            </a:r>
            <a:r>
              <a:rPr lang="ru-RU" sz="1600" dirty="0"/>
              <a:t> </a:t>
            </a:r>
            <a:r>
              <a:rPr lang="ru-RU" sz="1600" dirty="0" err="1"/>
              <a:t>поглиблених</a:t>
            </a:r>
            <a:r>
              <a:rPr lang="ru-RU" sz="1600" dirty="0"/>
              <a:t> медико-</a:t>
            </a:r>
            <a:r>
              <a:rPr lang="ru-RU" sz="1600" dirty="0" err="1"/>
              <a:t>біологічних</a:t>
            </a:r>
            <a:r>
              <a:rPr lang="ru-RU" sz="1600" dirty="0"/>
              <a:t>, </a:t>
            </a:r>
            <a:r>
              <a:rPr lang="ru-RU" sz="1600" dirty="0" err="1"/>
              <a:t>фізичних</a:t>
            </a:r>
            <a:r>
              <a:rPr lang="ru-RU" sz="1600" dirty="0"/>
              <a:t> і </a:t>
            </a:r>
            <a:r>
              <a:rPr lang="ru-RU" sz="1600" dirty="0" err="1"/>
              <a:t>ін</a:t>
            </a:r>
            <a:r>
              <a:rPr lang="ru-RU" sz="1600" dirty="0"/>
              <a:t>. </a:t>
            </a:r>
            <a:r>
              <a:rPr lang="ru-RU" sz="1600" dirty="0" err="1"/>
              <a:t>Методів</a:t>
            </a:r>
            <a:r>
              <a:rPr lang="ru-RU" sz="1600" dirty="0"/>
              <a:t> </a:t>
            </a:r>
            <a:r>
              <a:rPr lang="ru-RU" sz="1600" dirty="0" err="1"/>
              <a:t>дослідження</a:t>
            </a:r>
            <a:r>
              <a:rPr lang="ru-RU" sz="1600" dirty="0"/>
              <a:t>, </a:t>
            </a:r>
            <a:r>
              <a:rPr lang="ru-RU" sz="1600" dirty="0" err="1"/>
              <a:t>впровадження</a:t>
            </a:r>
            <a:r>
              <a:rPr lang="ru-RU" sz="1600" dirty="0"/>
              <a:t> </a:t>
            </a:r>
            <a:r>
              <a:rPr lang="ru-RU" sz="1600" dirty="0" err="1"/>
              <a:t>нової</a:t>
            </a:r>
            <a:r>
              <a:rPr lang="ru-RU" sz="1600" dirty="0"/>
              <a:t> </a:t>
            </a:r>
            <a:r>
              <a:rPr lang="ru-RU" sz="1600" dirty="0" err="1"/>
              <a:t>діагностичної</a:t>
            </a:r>
            <a:r>
              <a:rPr lang="ru-RU" sz="1600" dirty="0"/>
              <a:t> </a:t>
            </a:r>
            <a:r>
              <a:rPr lang="ru-RU" sz="1600" dirty="0" err="1"/>
              <a:t>техніки</a:t>
            </a:r>
            <a:r>
              <a:rPr lang="ru-RU" sz="1600" dirty="0"/>
              <a:t> </a:t>
            </a:r>
            <a:r>
              <a:rPr lang="ru-RU" sz="1600" dirty="0" err="1"/>
              <a:t>призводить</a:t>
            </a:r>
            <a:r>
              <a:rPr lang="ru-RU" sz="1600" dirty="0"/>
              <a:t> до </a:t>
            </a:r>
            <a:r>
              <a:rPr lang="ru-RU" sz="1600" dirty="0" err="1"/>
              <a:t>накопичення</a:t>
            </a:r>
            <a:r>
              <a:rPr lang="ru-RU" sz="1600" dirty="0"/>
              <a:t> </a:t>
            </a:r>
            <a:r>
              <a:rPr lang="ru-RU" sz="1600" dirty="0" err="1"/>
              <a:t>числових</a:t>
            </a:r>
            <a:r>
              <a:rPr lang="ru-RU" sz="1600" dirty="0"/>
              <a:t> </a:t>
            </a:r>
            <a:r>
              <a:rPr lang="ru-RU" sz="1600" dirty="0" err="1"/>
              <a:t>даних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характеризують</a:t>
            </a:r>
            <a:r>
              <a:rPr lang="ru-RU" sz="1600" dirty="0"/>
              <a:t> стан </a:t>
            </a:r>
            <a:r>
              <a:rPr lang="ru-RU" sz="1600" dirty="0" err="1"/>
              <a:t>організму</a:t>
            </a:r>
            <a:r>
              <a:rPr lang="ru-RU" sz="1600" dirty="0"/>
              <a:t> і </a:t>
            </a:r>
            <a:r>
              <a:rPr lang="ru-RU" sz="1600" dirty="0" err="1"/>
              <a:t>навколишнього</a:t>
            </a:r>
            <a:r>
              <a:rPr lang="ru-RU" sz="1600" dirty="0"/>
              <a:t> </a:t>
            </a:r>
            <a:r>
              <a:rPr lang="ru-RU" sz="1600" dirty="0" err="1"/>
              <a:t>середовища</a:t>
            </a:r>
            <a:r>
              <a:rPr lang="ru-RU" sz="1600" dirty="0"/>
              <a:t>.  </a:t>
            </a:r>
            <a:r>
              <a:rPr lang="ru-RU" sz="1600" dirty="0" err="1"/>
              <a:t>Беручи</a:t>
            </a:r>
            <a:r>
              <a:rPr lang="ru-RU" sz="1600" dirty="0"/>
              <a:t> до </a:t>
            </a:r>
            <a:r>
              <a:rPr lang="ru-RU" sz="1600" dirty="0" err="1"/>
              <a:t>уваги</a:t>
            </a:r>
            <a:r>
              <a:rPr lang="ru-RU" sz="1600" dirty="0"/>
              <a:t> </a:t>
            </a:r>
            <a:r>
              <a:rPr lang="ru-RU" sz="1600" dirty="0" err="1"/>
              <a:t>обсяг</a:t>
            </a:r>
            <a:r>
              <a:rPr lang="ru-RU" sz="1600" dirty="0"/>
              <a:t> </a:t>
            </a:r>
            <a:r>
              <a:rPr lang="ru-RU" sz="1600" dirty="0" err="1"/>
              <a:t>інформації</a:t>
            </a:r>
            <a:r>
              <a:rPr lang="ru-RU" sz="1600" dirty="0"/>
              <a:t> про </a:t>
            </a:r>
            <a:r>
              <a:rPr lang="ru-RU" sz="1600" dirty="0" err="1"/>
              <a:t>організм</a:t>
            </a:r>
            <a:r>
              <a:rPr lang="ru-RU" sz="1600" dirty="0"/>
              <a:t> </a:t>
            </a:r>
            <a:r>
              <a:rPr lang="ru-RU" sz="1600" dirty="0" err="1"/>
              <a:t>можна</a:t>
            </a:r>
            <a:r>
              <a:rPr lang="ru-RU" sz="1600" dirty="0"/>
              <a:t> </a:t>
            </a:r>
            <a:r>
              <a:rPr lang="ru-RU" sz="1600" dirty="0" err="1"/>
              <a:t>зрозуміти</a:t>
            </a:r>
            <a:r>
              <a:rPr lang="ru-RU" sz="1600" dirty="0"/>
              <a:t> </a:t>
            </a:r>
            <a:r>
              <a:rPr lang="ru-RU" sz="1600" dirty="0" err="1"/>
              <a:t>необхідність</a:t>
            </a:r>
            <a:r>
              <a:rPr lang="ru-RU" sz="1600" dirty="0"/>
              <a:t> синтезу </a:t>
            </a:r>
            <a:r>
              <a:rPr lang="ru-RU" sz="1600" dirty="0" err="1"/>
              <a:t>даних</a:t>
            </a:r>
            <a:r>
              <a:rPr lang="ru-RU" sz="1600" dirty="0"/>
              <a:t> з </a:t>
            </a:r>
            <a:r>
              <a:rPr lang="ru-RU" sz="1600" dirty="0" err="1"/>
              <a:t>використанням</a:t>
            </a:r>
            <a:r>
              <a:rPr lang="ru-RU" sz="1600" dirty="0"/>
              <a:t> </a:t>
            </a:r>
            <a:r>
              <a:rPr lang="ru-RU" sz="1600" dirty="0" err="1"/>
              <a:t>статистичних</a:t>
            </a:r>
            <a:r>
              <a:rPr lang="ru-RU" sz="1600" dirty="0"/>
              <a:t> </a:t>
            </a:r>
            <a:r>
              <a:rPr lang="ru-RU" sz="1600" dirty="0" err="1"/>
              <a:t>методів</a:t>
            </a:r>
            <a:r>
              <a:rPr lang="ru-RU" sz="1600" dirty="0"/>
              <a:t>;</a:t>
            </a:r>
          </a:p>
          <a:p>
            <a:r>
              <a:rPr lang="ru-RU" sz="1600" dirty="0" err="1"/>
              <a:t>Визначення</a:t>
            </a:r>
            <a:r>
              <a:rPr lang="ru-RU" sz="1600" dirty="0"/>
              <a:t> норм </a:t>
            </a:r>
            <a:r>
              <a:rPr lang="ru-RU" sz="1600" dirty="0" err="1"/>
              <a:t>санітарно-гігієнічного</a:t>
            </a:r>
            <a:r>
              <a:rPr lang="ru-RU" sz="1600" dirty="0"/>
              <a:t> характеру, </a:t>
            </a:r>
            <a:r>
              <a:rPr lang="ru-RU" sz="1600" dirty="0" err="1"/>
              <a:t>розрахунку</a:t>
            </a:r>
            <a:r>
              <a:rPr lang="ru-RU" sz="1600" dirty="0"/>
              <a:t> доз </a:t>
            </a:r>
            <a:r>
              <a:rPr lang="ru-RU" sz="1600" dirty="0" err="1"/>
              <a:t>лікарських</a:t>
            </a:r>
            <a:r>
              <a:rPr lang="ru-RU" sz="1600" dirty="0"/>
              <a:t> </a:t>
            </a:r>
            <a:r>
              <a:rPr lang="ru-RU" sz="1600" dirty="0" err="1"/>
              <a:t>препаратів</a:t>
            </a:r>
            <a:r>
              <a:rPr lang="ru-RU" sz="1600" dirty="0"/>
              <a:t>, </a:t>
            </a:r>
            <a:r>
              <a:rPr lang="ru-RU" sz="1600" dirty="0" err="1"/>
              <a:t>визначення</a:t>
            </a:r>
            <a:r>
              <a:rPr lang="ru-RU" sz="1600" dirty="0"/>
              <a:t> </a:t>
            </a:r>
            <a:r>
              <a:rPr lang="ru-RU" sz="1600" dirty="0" err="1"/>
              <a:t>стандартів</a:t>
            </a:r>
            <a:r>
              <a:rPr lang="ru-RU" sz="1600" dirty="0"/>
              <a:t> </a:t>
            </a:r>
            <a:r>
              <a:rPr lang="ru-RU" sz="1600" dirty="0" err="1"/>
              <a:t>фізичного</a:t>
            </a:r>
            <a:r>
              <a:rPr lang="ru-RU" sz="1600" dirty="0"/>
              <a:t> </a:t>
            </a:r>
            <a:r>
              <a:rPr lang="ru-RU" sz="1600" dirty="0" err="1"/>
              <a:t>розвитку</a:t>
            </a:r>
            <a:r>
              <a:rPr lang="ru-RU" sz="1600" dirty="0"/>
              <a:t>, </a:t>
            </a:r>
            <a:r>
              <a:rPr lang="ru-RU" sz="1600" dirty="0" err="1"/>
              <a:t>оцінки</a:t>
            </a:r>
            <a:r>
              <a:rPr lang="ru-RU" sz="1600" dirty="0"/>
              <a:t> </a:t>
            </a:r>
            <a:r>
              <a:rPr lang="ru-RU" sz="1600" dirty="0" err="1"/>
              <a:t>ефективності</a:t>
            </a:r>
            <a:r>
              <a:rPr lang="ru-RU" sz="1600" dirty="0"/>
              <a:t> </a:t>
            </a:r>
            <a:r>
              <a:rPr lang="ru-RU" sz="1600" dirty="0" err="1"/>
              <a:t>застосовуваних</a:t>
            </a:r>
            <a:r>
              <a:rPr lang="ru-RU" sz="1600" dirty="0"/>
              <a:t> </a:t>
            </a:r>
            <a:r>
              <a:rPr lang="ru-RU" sz="1600" dirty="0" err="1"/>
              <a:t>методів</a:t>
            </a:r>
            <a:r>
              <a:rPr lang="ru-RU" sz="1600" dirty="0"/>
              <a:t> </a:t>
            </a:r>
            <a:r>
              <a:rPr lang="ru-RU" sz="1600" dirty="0" err="1"/>
              <a:t>профілактики</a:t>
            </a:r>
            <a:r>
              <a:rPr lang="ru-RU" sz="1600" dirty="0"/>
              <a:t> і </a:t>
            </a:r>
            <a:r>
              <a:rPr lang="ru-RU" sz="1600" dirty="0" err="1"/>
              <a:t>лікування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44001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14:ferris dir="l"/>
      </p:transition>
    </mc:Choice>
    <mc:Fallback xmlns="">
      <p:transition spd="slow" advClick="0" advTm="4000">
        <p:fade/>
      </p:transition>
    </mc:Fallback>
  </mc:AlternateContent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37</TotalTime>
  <Words>694</Words>
  <Application>Microsoft Office PowerPoint</Application>
  <PresentationFormat>Широкоэкранный</PresentationFormat>
  <Paragraphs>28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Капля</vt:lpstr>
      <vt:lpstr>Наукова робота</vt:lpstr>
      <vt:lpstr>Медична статистика</vt:lpstr>
      <vt:lpstr> Основи медичної статистики</vt:lpstr>
      <vt:lpstr>Методи медичної статистики</vt:lpstr>
      <vt:lpstr>Статистика охорони здоров'я </vt:lpstr>
      <vt:lpstr>Розрахункові показники</vt:lpstr>
      <vt:lpstr>Презентация PowerPoint</vt:lpstr>
      <vt:lpstr>Висновок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Наукова робота</dc:title>
  <dc:creator>Tablet04ka</dc:creator>
  <cp:lastModifiedBy>Елена Жеребцова</cp:lastModifiedBy>
  <cp:revision>7</cp:revision>
  <dcterms:created xsi:type="dcterms:W3CDTF">2020-10-27T14:50:21Z</dcterms:created>
  <dcterms:modified xsi:type="dcterms:W3CDTF">2020-10-31T12:15:45Z</dcterms:modified>
</cp:coreProperties>
</file>