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pPr algn="ctr"/>
            <a:r>
              <a:rPr lang="uk-UA" dirty="0"/>
              <a:t>Статистика самогубств в Україні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013176"/>
            <a:ext cx="7772400" cy="914400"/>
          </a:xfrm>
        </p:spPr>
        <p:txBody>
          <a:bodyPr/>
          <a:lstStyle/>
          <a:p>
            <a:r>
              <a:rPr lang="uk-UA" dirty="0" smtClean="0"/>
              <a:t>Підготувала Самофалова А.С. з 11ОО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11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183880" cy="4187952"/>
          </a:xfrm>
        </p:spPr>
        <p:txBody>
          <a:bodyPr>
            <a:normAutofit/>
          </a:bodyPr>
          <a:lstStyle/>
          <a:p>
            <a:r>
              <a:rPr lang="ru-RU" sz="2000" dirty="0"/>
              <a:t>10 </a:t>
            </a:r>
            <a:r>
              <a:rPr lang="ru-RU" sz="2000" dirty="0" err="1"/>
              <a:t>вересня</a:t>
            </a:r>
            <a:r>
              <a:rPr lang="ru-RU" sz="2000" dirty="0"/>
              <a:t> 2019 року </a:t>
            </a:r>
            <a:r>
              <a:rPr lang="ru-RU" sz="2000" dirty="0" err="1"/>
              <a:t>Генеральний</a:t>
            </a:r>
            <a:r>
              <a:rPr lang="ru-RU" sz="2000" dirty="0"/>
              <a:t> директор ВООЗ </a:t>
            </a:r>
            <a:r>
              <a:rPr lang="ru-RU" sz="2000" dirty="0" err="1"/>
              <a:t>оприлюднив</a:t>
            </a:r>
            <a:r>
              <a:rPr lang="ru-RU" sz="2000" dirty="0"/>
              <a:t> </a:t>
            </a:r>
            <a:r>
              <a:rPr lang="ru-RU" sz="2000" dirty="0" err="1"/>
              <a:t>кричущі</a:t>
            </a:r>
            <a:r>
              <a:rPr lang="ru-RU" sz="2000" dirty="0"/>
              <a:t> </a:t>
            </a:r>
            <a:r>
              <a:rPr lang="ru-RU" sz="2000" dirty="0" err="1"/>
              <a:t>дані</a:t>
            </a:r>
            <a:r>
              <a:rPr lang="ru-RU" sz="2000" dirty="0"/>
              <a:t>: </a:t>
            </a:r>
            <a:r>
              <a:rPr lang="ru-RU" sz="2000" dirty="0" err="1"/>
              <a:t>кожних</a:t>
            </a:r>
            <a:r>
              <a:rPr lang="ru-RU" sz="2000" dirty="0"/>
              <a:t> 40 секунд одна </a:t>
            </a:r>
            <a:r>
              <a:rPr lang="ru-RU" sz="2000" dirty="0" err="1"/>
              <a:t>людина</a:t>
            </a:r>
            <a:r>
              <a:rPr lang="ru-RU" sz="2000" dirty="0"/>
              <a:t> </a:t>
            </a:r>
            <a:r>
              <a:rPr lang="ru-RU" sz="2000" dirty="0" err="1"/>
              <a:t>вкорочує</a:t>
            </a:r>
            <a:r>
              <a:rPr lang="ru-RU" sz="2000" dirty="0"/>
              <a:t> </a:t>
            </a:r>
            <a:r>
              <a:rPr lang="ru-RU" sz="2000" dirty="0" err="1"/>
              <a:t>собі</a:t>
            </a:r>
            <a:r>
              <a:rPr lang="ru-RU" sz="2000" dirty="0"/>
              <a:t> </a:t>
            </a:r>
            <a:r>
              <a:rPr lang="ru-RU" sz="2000" dirty="0" err="1"/>
              <a:t>вік</a:t>
            </a:r>
            <a:r>
              <a:rPr lang="ru-RU" sz="2000" dirty="0"/>
              <a:t> і </a:t>
            </a:r>
            <a:r>
              <a:rPr lang="ru-RU" sz="2000" dirty="0" err="1"/>
              <a:t>близько</a:t>
            </a:r>
            <a:r>
              <a:rPr lang="ru-RU" sz="2000" dirty="0"/>
              <a:t> 800 </a:t>
            </a:r>
            <a:r>
              <a:rPr lang="ru-RU" sz="2000" dirty="0" err="1"/>
              <a:t>тисяч</a:t>
            </a:r>
            <a:r>
              <a:rPr lang="ru-RU" sz="2000" dirty="0"/>
              <a:t> </a:t>
            </a:r>
            <a:r>
              <a:rPr lang="ru-RU" sz="2000" dirty="0" err="1"/>
              <a:t>жителів</a:t>
            </a:r>
            <a:r>
              <a:rPr lang="ru-RU" sz="2000" dirty="0"/>
              <a:t> </a:t>
            </a:r>
            <a:r>
              <a:rPr lang="ru-RU" sz="2000" dirty="0" err="1"/>
              <a:t>Землі</a:t>
            </a:r>
            <a:r>
              <a:rPr lang="ru-RU" sz="2000" dirty="0"/>
              <a:t> </a:t>
            </a:r>
            <a:r>
              <a:rPr lang="ru-RU" sz="2000" dirty="0" err="1"/>
              <a:t>щороку</a:t>
            </a:r>
            <a:r>
              <a:rPr lang="ru-RU" sz="2000" dirty="0"/>
              <a:t> </a:t>
            </a:r>
            <a:r>
              <a:rPr lang="ru-RU" sz="2000" dirty="0" err="1"/>
              <a:t>закінчують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самогубством</a:t>
            </a:r>
            <a:r>
              <a:rPr lang="ru-RU" sz="2000" dirty="0"/>
              <a:t>.</a:t>
            </a:r>
            <a:endParaRPr lang="uk-UA" sz="2000" dirty="0"/>
          </a:p>
        </p:txBody>
      </p:sp>
      <p:pic>
        <p:nvPicPr>
          <p:cNvPr id="1026" name="Picture 2" descr="ВООЗ продовжила дію глобального режиму надзвичайної ситуації у зв'язку з  пандемією коронавірус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6120680" cy="385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079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pPr algn="ctr"/>
            <a:r>
              <a:rPr lang="uk-UA" dirty="0"/>
              <a:t>Що вважати самогубством?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403976"/>
          </a:xfrm>
        </p:spPr>
        <p:txBody>
          <a:bodyPr>
            <a:normAutofit/>
          </a:bodyPr>
          <a:lstStyle/>
          <a:p>
            <a:r>
              <a:rPr lang="uk-UA" sz="2000" dirty="0"/>
              <a:t>За визначенням, людина вчиняє його здебільшого з власної волі без сторонньої </a:t>
            </a:r>
            <a:r>
              <a:rPr lang="uk-UA" sz="2000" dirty="0" smtClean="0"/>
              <a:t>допомоги, чітко </a:t>
            </a:r>
            <a:r>
              <a:rPr lang="uk-UA" sz="2000" dirty="0"/>
              <a:t>розуміючи наслідки свого вчинку, маючи твердий намір піти з життя. </a:t>
            </a:r>
            <a:r>
              <a:rPr lang="ru-RU" sz="2000" dirty="0"/>
              <a:t>Так, за </a:t>
            </a:r>
            <a:r>
              <a:rPr lang="ru-RU" sz="2000" dirty="0" err="1"/>
              <a:t>даними</a:t>
            </a:r>
            <a:r>
              <a:rPr lang="ru-RU" sz="2000" dirty="0"/>
              <a:t> ВООЗ, до 15% </a:t>
            </a:r>
            <a:r>
              <a:rPr lang="ru-RU" sz="2000" dirty="0" err="1"/>
              <a:t>депресій</a:t>
            </a:r>
            <a:r>
              <a:rPr lang="ru-RU" sz="2000" dirty="0"/>
              <a:t> </a:t>
            </a:r>
            <a:r>
              <a:rPr lang="ru-RU" sz="2000" dirty="0" err="1"/>
              <a:t>закінчуються</a:t>
            </a:r>
            <a:r>
              <a:rPr lang="ru-RU" sz="2000" dirty="0"/>
              <a:t> </a:t>
            </a:r>
            <a:r>
              <a:rPr lang="ru-RU" sz="2000" dirty="0" err="1"/>
              <a:t>самогубством</a:t>
            </a:r>
            <a:r>
              <a:rPr lang="ru-RU" sz="2000" dirty="0" smtClean="0"/>
              <a:t>.</a:t>
            </a:r>
          </a:p>
          <a:p>
            <a:r>
              <a:rPr lang="uk-UA" sz="2000" dirty="0"/>
              <a:t>Дослідження у США (2016 р.) показало, що </a:t>
            </a:r>
            <a:r>
              <a:rPr lang="uk-UA" sz="2000" dirty="0" smtClean="0"/>
              <a:t>н</a:t>
            </a:r>
            <a:r>
              <a:rPr lang="ru-RU" sz="2000" dirty="0" smtClean="0"/>
              <a:t>а </a:t>
            </a:r>
            <a:r>
              <a:rPr lang="ru-RU" sz="2000" dirty="0" err="1"/>
              <a:t>кожен</a:t>
            </a:r>
            <a:r>
              <a:rPr lang="ru-RU" sz="2000" dirty="0"/>
              <a:t> </a:t>
            </a:r>
            <a:r>
              <a:rPr lang="ru-RU" sz="2000" dirty="0" err="1"/>
              <a:t>відсоток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 </a:t>
            </a:r>
            <a:r>
              <a:rPr lang="ru-RU" sz="2000" dirty="0" err="1"/>
              <a:t>безробіття</a:t>
            </a:r>
            <a:r>
              <a:rPr lang="ru-RU" sz="2000" dirty="0"/>
              <a:t> в </a:t>
            </a:r>
            <a:r>
              <a:rPr lang="ru-RU" sz="2000" dirty="0" err="1"/>
              <a:t>країні</a:t>
            </a:r>
            <a:r>
              <a:rPr lang="ru-RU" sz="2000" dirty="0"/>
              <a:t>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самогубств</a:t>
            </a:r>
            <a:r>
              <a:rPr lang="ru-RU" sz="2000" dirty="0"/>
              <a:t> </a:t>
            </a:r>
            <a:r>
              <a:rPr lang="ru-RU" sz="2000" dirty="0" err="1"/>
              <a:t>зростає</a:t>
            </a:r>
            <a:r>
              <a:rPr lang="ru-RU" sz="2000" dirty="0"/>
              <a:t> на 0,79%.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4293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/>
              <a:t>Статистика самогубств в Україні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183880" cy="4187952"/>
          </a:xfrm>
        </p:spPr>
        <p:txBody>
          <a:bodyPr>
            <a:normAutofit/>
          </a:bodyPr>
          <a:lstStyle/>
          <a:p>
            <a:r>
              <a:rPr lang="ru-RU" sz="2000" dirty="0"/>
              <a:t>За </a:t>
            </a:r>
            <a:r>
              <a:rPr lang="ru-RU" sz="2000" dirty="0" err="1"/>
              <a:t>даними</a:t>
            </a:r>
            <a:r>
              <a:rPr lang="ru-RU" sz="2000" dirty="0"/>
              <a:t> </a:t>
            </a:r>
            <a:r>
              <a:rPr lang="ru-RU" sz="2000" dirty="0" err="1"/>
              <a:t>Держстату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, у 2018 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зареєстровано</a:t>
            </a:r>
            <a:r>
              <a:rPr lang="ru-RU" sz="2000" dirty="0"/>
              <a:t> 6279 </a:t>
            </a:r>
            <a:r>
              <a:rPr lang="ru-RU" sz="2000" dirty="0" err="1"/>
              <a:t>самогубств</a:t>
            </a:r>
            <a:r>
              <a:rPr lang="ru-RU" sz="2000" dirty="0"/>
              <a:t>. </a:t>
            </a:r>
            <a:r>
              <a:rPr lang="ru-RU" sz="2000" dirty="0" err="1"/>
              <a:t>Майже</a:t>
            </a:r>
            <a:r>
              <a:rPr lang="ru-RU" sz="2000" dirty="0"/>
              <a:t> </a:t>
            </a:r>
            <a:r>
              <a:rPr lang="ru-RU" sz="2000" dirty="0" err="1"/>
              <a:t>третина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смертей </a:t>
            </a:r>
            <a:r>
              <a:rPr lang="ru-RU" sz="2000" dirty="0" err="1"/>
              <a:t>припадає</a:t>
            </a:r>
            <a:r>
              <a:rPr lang="ru-RU" sz="2000" dirty="0"/>
              <a:t> на </a:t>
            </a:r>
            <a:r>
              <a:rPr lang="ru-RU" sz="2000" dirty="0" err="1"/>
              <a:t>самогубства</a:t>
            </a:r>
            <a:r>
              <a:rPr lang="ru-RU" sz="2000" dirty="0"/>
              <a:t> у </a:t>
            </a:r>
            <a:r>
              <a:rPr lang="ru-RU" sz="2000" dirty="0" err="1"/>
              <a:t>віці</a:t>
            </a:r>
            <a:r>
              <a:rPr lang="ru-RU" sz="2000" dirty="0"/>
              <a:t>, </a:t>
            </a:r>
            <a:r>
              <a:rPr lang="ru-RU" sz="2000" dirty="0" err="1"/>
              <a:t>вищому</a:t>
            </a:r>
            <a:r>
              <a:rPr lang="ru-RU" sz="2000" dirty="0"/>
              <a:t> за </a:t>
            </a:r>
            <a:r>
              <a:rPr lang="ru-RU" sz="2000" dirty="0" err="1"/>
              <a:t>працездатний</a:t>
            </a:r>
            <a:r>
              <a:rPr lang="ru-RU" sz="2000" dirty="0" smtClean="0"/>
              <a:t>. </a:t>
            </a:r>
          </a:p>
          <a:p>
            <a:r>
              <a:rPr lang="uk-UA" sz="2000" dirty="0" smtClean="0"/>
              <a:t>У </a:t>
            </a:r>
            <a:r>
              <a:rPr lang="uk-UA" sz="2000" dirty="0"/>
              <a:t>віці від 20 до 35 років самогубства забирають більше життів, аніж ДТП або інші зовнішні причини. Так, 19% смертей українців віком 20–24 років спричинені суїцидом.</a:t>
            </a:r>
          </a:p>
        </p:txBody>
      </p:sp>
    </p:spTree>
    <p:extLst>
      <p:ext uri="{BB962C8B-B14F-4D97-AF65-F5344CB8AC3E}">
        <p14:creationId xmlns:p14="http://schemas.microsoft.com/office/powerpoint/2010/main" val="253804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92696"/>
            <a:ext cx="6877392" cy="522384"/>
          </a:xfrm>
        </p:spPr>
        <p:txBody>
          <a:bodyPr>
            <a:normAutofit/>
          </a:bodyPr>
          <a:lstStyle/>
          <a:p>
            <a:r>
              <a:rPr lang="ru-RU" sz="2000" dirty="0" err="1"/>
              <a:t>Ще</a:t>
            </a:r>
            <a:r>
              <a:rPr lang="ru-RU" sz="2000" dirty="0"/>
              <a:t> одна </a:t>
            </a:r>
            <a:r>
              <a:rPr lang="ru-RU" sz="2000" dirty="0" err="1"/>
              <a:t>особливість</a:t>
            </a:r>
            <a:r>
              <a:rPr lang="ru-RU" sz="2000" dirty="0"/>
              <a:t> - </a:t>
            </a:r>
            <a:r>
              <a:rPr lang="ru-RU" sz="2000" dirty="0" err="1"/>
              <a:t>надсмертність</a:t>
            </a:r>
            <a:r>
              <a:rPr lang="ru-RU" sz="2000" dirty="0"/>
              <a:t> </a:t>
            </a:r>
            <a:r>
              <a:rPr lang="ru-RU" sz="2000" dirty="0" err="1"/>
              <a:t>чоловіків</a:t>
            </a:r>
            <a:r>
              <a:rPr lang="ru-RU" sz="2000" dirty="0"/>
              <a:t>.</a:t>
            </a:r>
            <a:endParaRPr lang="uk-UA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74" y="1700808"/>
            <a:ext cx="839309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42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>
            <a:normAutofit/>
          </a:bodyPr>
          <a:lstStyle/>
          <a:p>
            <a:r>
              <a:rPr lang="ru-RU" sz="2000" dirty="0"/>
              <a:t>В </a:t>
            </a:r>
            <a:r>
              <a:rPr lang="ru-RU" sz="2000" dirty="0" err="1"/>
              <a:t>Україні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смертності</a:t>
            </a:r>
            <a:r>
              <a:rPr lang="ru-RU" sz="2000" dirty="0"/>
              <a:t>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самогубств</a:t>
            </a:r>
            <a:r>
              <a:rPr lang="ru-RU" sz="2000" dirty="0"/>
              <a:t> </a:t>
            </a:r>
            <a:r>
              <a:rPr lang="ru-RU" sz="2000" dirty="0" err="1"/>
              <a:t>майже</a:t>
            </a:r>
            <a:r>
              <a:rPr lang="ru-RU" sz="2000" dirty="0"/>
              <a:t> </a:t>
            </a:r>
            <a:r>
              <a:rPr lang="ru-RU" sz="2000" dirty="0" err="1"/>
              <a:t>вдвічі</a:t>
            </a:r>
            <a:r>
              <a:rPr lang="ru-RU" sz="2000" dirty="0"/>
              <a:t> </a:t>
            </a:r>
            <a:r>
              <a:rPr lang="ru-RU" sz="2000" dirty="0" err="1"/>
              <a:t>перевищує</a:t>
            </a:r>
            <a:r>
              <a:rPr lang="ru-RU" sz="2000" dirty="0"/>
              <a:t> </a:t>
            </a:r>
            <a:r>
              <a:rPr lang="ru-RU" sz="2000" dirty="0" err="1"/>
              <a:t>аналогічний</a:t>
            </a:r>
            <a:r>
              <a:rPr lang="ru-RU" sz="2000" dirty="0"/>
              <a:t> </a:t>
            </a:r>
            <a:r>
              <a:rPr lang="ru-RU" sz="2000" dirty="0" err="1"/>
              <a:t>показник</a:t>
            </a:r>
            <a:r>
              <a:rPr lang="ru-RU" sz="2000" dirty="0"/>
              <a:t> у </a:t>
            </a:r>
            <a:r>
              <a:rPr lang="ru-RU" sz="2000" dirty="0" err="1"/>
              <a:t>країнах</a:t>
            </a:r>
            <a:r>
              <a:rPr lang="ru-RU" sz="2000" dirty="0"/>
              <a:t> ЄС. </a:t>
            </a:r>
            <a:endParaRPr lang="uk-UA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5" y="1484784"/>
            <a:ext cx="849694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03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183880" cy="4187952"/>
          </a:xfrm>
        </p:spPr>
        <p:txBody>
          <a:bodyPr>
            <a:normAutofit/>
          </a:bodyPr>
          <a:lstStyle/>
          <a:p>
            <a:r>
              <a:rPr lang="ru-RU" sz="2400" dirty="0"/>
              <a:t>На жаль, ми не </a:t>
            </a:r>
            <a:r>
              <a:rPr lang="ru-RU" sz="2400" dirty="0" err="1"/>
              <a:t>знаємо</a:t>
            </a:r>
            <a:r>
              <a:rPr lang="ru-RU" sz="2400" dirty="0"/>
              <a:t> </a:t>
            </a:r>
            <a:r>
              <a:rPr lang="ru-RU" sz="2400" dirty="0" err="1"/>
              <a:t>реальних</a:t>
            </a:r>
            <a:r>
              <a:rPr lang="ru-RU" sz="2400" dirty="0"/>
              <a:t> </a:t>
            </a:r>
            <a:r>
              <a:rPr lang="ru-RU" sz="2400" dirty="0" err="1"/>
              <a:t>масштабів</a:t>
            </a:r>
            <a:r>
              <a:rPr lang="ru-RU" sz="2400" dirty="0"/>
              <a:t> </a:t>
            </a:r>
            <a:r>
              <a:rPr lang="ru-RU" sz="2400" dirty="0" err="1"/>
              <a:t>трагедії</a:t>
            </a:r>
            <a:r>
              <a:rPr lang="ru-RU" sz="2400" dirty="0"/>
              <a:t>, і не </a:t>
            </a:r>
            <a:r>
              <a:rPr lang="ru-RU" sz="2400" dirty="0" err="1"/>
              <a:t>тільки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. За </a:t>
            </a:r>
            <a:r>
              <a:rPr lang="ru-RU" sz="2400" dirty="0" err="1"/>
              <a:t>висновком</a:t>
            </a:r>
            <a:r>
              <a:rPr lang="ru-RU" sz="2400" dirty="0"/>
              <a:t> ВООЗ, </a:t>
            </a:r>
            <a:r>
              <a:rPr lang="ru-RU" sz="2400" dirty="0" err="1"/>
              <a:t>лише</a:t>
            </a:r>
            <a:r>
              <a:rPr lang="ru-RU" sz="2400" dirty="0"/>
              <a:t> 80 держав-</a:t>
            </a:r>
            <a:r>
              <a:rPr lang="ru-RU" sz="2400" dirty="0" err="1"/>
              <a:t>членів</a:t>
            </a:r>
            <a:r>
              <a:rPr lang="ru-RU" sz="2400" dirty="0"/>
              <a:t>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</a:t>
            </a:r>
            <a:r>
              <a:rPr lang="ru-RU" sz="2400" dirty="0"/>
              <a:t>для </a:t>
            </a:r>
            <a:r>
              <a:rPr lang="ru-RU" sz="2400" dirty="0" err="1"/>
              <a:t>оцінки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самогубств</a:t>
            </a:r>
            <a:r>
              <a:rPr lang="ru-RU" sz="2400" dirty="0"/>
              <a:t> </a:t>
            </a:r>
            <a:r>
              <a:rPr lang="ru-RU" sz="2400" dirty="0" err="1"/>
              <a:t>якісні</a:t>
            </a:r>
            <a:r>
              <a:rPr lang="ru-RU" sz="2400" dirty="0"/>
              <a:t> </a:t>
            </a:r>
            <a:r>
              <a:rPr lang="ru-RU" sz="2400" dirty="0" err="1"/>
              <a:t>дані</a:t>
            </a:r>
            <a:r>
              <a:rPr lang="ru-RU" sz="2400" dirty="0" smtClean="0"/>
              <a:t>.</a:t>
            </a:r>
          </a:p>
          <a:p>
            <a:r>
              <a:rPr lang="uk-UA" sz="2400" dirty="0"/>
              <a:t>Слід розуміти, що після проведення Всеукраїнського перепису населення і отримання даних про реальну кількість українців значення показників смертності від самогубств можуть істотно змінитися.</a:t>
            </a:r>
            <a:endParaRPr lang="ru-RU" sz="2400" dirty="0" smtClean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2962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3556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252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Статистика самогубств в Україні</vt:lpstr>
      <vt:lpstr>Презентация PowerPoint</vt:lpstr>
      <vt:lpstr>Що вважати самогубством? </vt:lpstr>
      <vt:lpstr>Статистика самогубств в Україні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самогубств в Україні</dc:title>
  <dc:creator>Alla</dc:creator>
  <cp:lastModifiedBy>Alla</cp:lastModifiedBy>
  <cp:revision>4</cp:revision>
  <dcterms:created xsi:type="dcterms:W3CDTF">2020-10-27T18:14:06Z</dcterms:created>
  <dcterms:modified xsi:type="dcterms:W3CDTF">2020-10-27T19:01:14Z</dcterms:modified>
</cp:coreProperties>
</file>