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tile tx="0" ty="0" sx="100000" sy="100000" flip="x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shalishtvan4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АНАЛІЗ ПІДПРИЄМСТВ </a:t>
            </a:r>
            <a:r>
              <a:rPr lang="uk-UA" dirty="0" smtClean="0"/>
              <a:t>УКРАЇНИ</a:t>
            </a:r>
            <a:br>
              <a:rPr lang="uk-UA" dirty="0" smtClean="0"/>
            </a:br>
            <a:r>
              <a:rPr lang="uk-UA" sz="2200" i="1" dirty="0" smtClean="0"/>
              <a:t>Таврійський державний агротехнологічний університет імені Дмитра Моторного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Роботу виконала: </a:t>
            </a:r>
            <a:r>
              <a:rPr lang="uk-UA" sz="2000" dirty="0" smtClean="0"/>
              <a:t>Ліштван М. Е., </a:t>
            </a:r>
            <a:r>
              <a:rPr lang="en-US" sz="2000" u="sng" dirty="0" err="1" smtClean="0">
                <a:hlinkClick r:id="rId2"/>
              </a:rPr>
              <a:t>mashalishtvan</a:t>
            </a:r>
            <a:r>
              <a:rPr lang="ru-RU" sz="2000" u="sng" dirty="0" smtClean="0">
                <a:hlinkClick r:id="rId2"/>
              </a:rPr>
              <a:t>4@</a:t>
            </a:r>
            <a:r>
              <a:rPr lang="en-US" sz="2000" u="sng" dirty="0" err="1" smtClean="0">
                <a:hlinkClick r:id="rId2"/>
              </a:rPr>
              <a:t>gmail</a:t>
            </a:r>
            <a:r>
              <a:rPr lang="ru-RU" sz="2000" u="sng" dirty="0" smtClean="0">
                <a:hlinkClick r:id="rId2"/>
              </a:rPr>
              <a:t>.</a:t>
            </a:r>
            <a:r>
              <a:rPr lang="en-US" sz="2000" u="sng" dirty="0" smtClean="0">
                <a:hlinkClick r:id="rId2"/>
              </a:rPr>
              <a:t>com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err="1" smtClean="0"/>
              <a:t>Витрати</a:t>
            </a:r>
            <a:r>
              <a:rPr lang="ru-RU" i="1" dirty="0" smtClean="0"/>
              <a:t> на оплату </a:t>
            </a:r>
            <a:r>
              <a:rPr lang="ru-RU" i="1" dirty="0" err="1" smtClean="0"/>
              <a:t>праці</a:t>
            </a:r>
            <a:r>
              <a:rPr lang="ru-RU" i="1" dirty="0" smtClean="0"/>
              <a:t> на одного </a:t>
            </a:r>
            <a:r>
              <a:rPr lang="ru-RU" i="1" dirty="0" err="1" smtClean="0"/>
              <a:t>працівника</a:t>
            </a:r>
            <a:r>
              <a:rPr lang="ru-RU" i="1" dirty="0" smtClean="0"/>
              <a:t> </a:t>
            </a:r>
            <a:r>
              <a:rPr lang="ru-RU" i="1" dirty="0" err="1" smtClean="0">
                <a:solidFill>
                  <a:schemeClr val="tx2"/>
                </a:solidFill>
              </a:rPr>
              <a:t>промислових</a:t>
            </a:r>
            <a:r>
              <a:rPr lang="ru-RU" i="1" dirty="0" smtClean="0">
                <a:solidFill>
                  <a:schemeClr val="tx2"/>
                </a:solidFill>
              </a:rPr>
              <a:t> підприємств </a:t>
            </a:r>
            <a:r>
              <a:rPr lang="ru-RU" i="1" dirty="0" err="1" smtClean="0"/>
              <a:t>зросли</a:t>
            </a:r>
            <a:r>
              <a:rPr lang="ru-RU" i="1" dirty="0" smtClean="0"/>
              <a:t> на 64%</a:t>
            </a:r>
            <a:endParaRPr lang="ru-RU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300192" y="1196752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для </a:t>
            </a:r>
            <a:r>
              <a:rPr lang="ru-RU" i="1" dirty="0" err="1" smtClean="0">
                <a:solidFill>
                  <a:schemeClr val="tx2"/>
                </a:solidFill>
              </a:rPr>
              <a:t>малих</a:t>
            </a:r>
            <a:r>
              <a:rPr lang="ru-RU" i="1" dirty="0" smtClean="0">
                <a:solidFill>
                  <a:schemeClr val="tx2"/>
                </a:solidFill>
              </a:rPr>
              <a:t> підприємств </a:t>
            </a:r>
            <a:r>
              <a:rPr lang="ru-RU" i="1" dirty="0" err="1" smtClean="0"/>
              <a:t>цей</a:t>
            </a:r>
            <a:r>
              <a:rPr lang="ru-RU" i="1" dirty="0" smtClean="0"/>
              <a:t> </a:t>
            </a:r>
            <a:r>
              <a:rPr lang="ru-RU" i="1" dirty="0" err="1" smtClean="0"/>
              <a:t>показник</a:t>
            </a:r>
            <a:r>
              <a:rPr lang="ru-RU" i="1" dirty="0" smtClean="0"/>
              <a:t> </a:t>
            </a:r>
            <a:r>
              <a:rPr lang="ru-RU" i="1" dirty="0" err="1" smtClean="0"/>
              <a:t>складає</a:t>
            </a:r>
            <a:r>
              <a:rPr lang="ru-RU" i="1" dirty="0" smtClean="0"/>
              <a:t> 89%</a:t>
            </a:r>
            <a:endParaRPr lang="ru-RU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4283968" y="4437112"/>
            <a:ext cx="187220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tx2"/>
                </a:solidFill>
              </a:rPr>
              <a:t>Дякую за увагу!</a:t>
            </a:r>
            <a:endParaRPr lang="ru-RU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err="1" smtClean="0"/>
              <a:t>Аналіз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діяльності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підприємства</a:t>
            </a:r>
            <a:r>
              <a:rPr lang="ru-RU" sz="2800" b="1" i="1" dirty="0" smtClean="0"/>
              <a:t> </a:t>
            </a:r>
            <a:r>
              <a:rPr lang="ru-RU" sz="2800" i="1" dirty="0" err="1" smtClean="0"/>
              <a:t>поширюється</a:t>
            </a:r>
            <a:r>
              <a:rPr lang="ru-RU" sz="2800" i="1" dirty="0" smtClean="0"/>
              <a:t> на </a:t>
            </a:r>
            <a:r>
              <a:rPr lang="ru-RU" sz="2800" i="1" dirty="0" err="1" smtClean="0"/>
              <a:t>досить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широке</a:t>
            </a:r>
            <a:r>
              <a:rPr lang="ru-RU" sz="2800" i="1" dirty="0" smtClean="0"/>
              <a:t> коле </a:t>
            </a:r>
            <a:r>
              <a:rPr lang="ru-RU" sz="2800" i="1" dirty="0" err="1" smtClean="0"/>
              <a:t>показників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які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характеризують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явище</a:t>
            </a:r>
            <a:r>
              <a:rPr lang="ru-RU" sz="2800" i="1" dirty="0" smtClean="0"/>
              <a:t> </a:t>
            </a:r>
            <a:br>
              <a:rPr lang="ru-RU" sz="2800" i="1" dirty="0" smtClean="0"/>
            </a:br>
            <a:r>
              <a:rPr lang="ru-RU" sz="2800" i="1" dirty="0" err="1" smtClean="0"/>
              <a:t>з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solidFill>
                  <a:schemeClr val="tx2"/>
                </a:solidFill>
              </a:rPr>
              <a:t>кількісного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чи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solidFill>
                  <a:schemeClr val="tx2"/>
                </a:solidFill>
              </a:rPr>
              <a:t>якісного</a:t>
            </a:r>
            <a:r>
              <a:rPr lang="ru-RU" sz="2800" i="1" dirty="0" smtClean="0"/>
              <a:t> </a:t>
            </a:r>
            <a:r>
              <a:rPr lang="ru-RU" sz="2800" i="1" dirty="0" smtClean="0">
                <a:solidFill>
                  <a:schemeClr val="tx2"/>
                </a:solidFill>
              </a:rPr>
              <a:t>боку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в </a:t>
            </a:r>
            <a:r>
              <a:rPr lang="ru-RU" sz="2800" i="1" dirty="0" err="1" smtClean="0">
                <a:solidFill>
                  <a:schemeClr val="tx2"/>
                </a:solidFill>
              </a:rPr>
              <a:t>абсолютних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solidFill>
                  <a:schemeClr val="tx2"/>
                </a:solidFill>
              </a:rPr>
              <a:t>відносних</a:t>
            </a:r>
            <a:r>
              <a:rPr lang="ru-RU" sz="2800" i="1" dirty="0" smtClean="0">
                <a:solidFill>
                  <a:schemeClr val="tx2"/>
                </a:solidFill>
              </a:rPr>
              <a:t> величинах.</a:t>
            </a:r>
            <a:endParaRPr lang="ru-RU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uk-UA" sz="3100" i="1" dirty="0" smtClean="0"/>
              <a:t>У фінансово-економічному аналізі розрізняють такі фактори як </a:t>
            </a:r>
            <a:br>
              <a:rPr lang="uk-UA" sz="3100" i="1" dirty="0" smtClean="0"/>
            </a:br>
            <a:r>
              <a:rPr lang="uk-UA" sz="3100" i="1" dirty="0" smtClean="0"/>
              <a:t/>
            </a:r>
            <a:br>
              <a:rPr lang="uk-UA" sz="3100" i="1" dirty="0" smtClean="0"/>
            </a:br>
            <a:r>
              <a:rPr lang="uk-UA" sz="3100" i="1" dirty="0" smtClean="0">
                <a:solidFill>
                  <a:schemeClr val="tx2"/>
                </a:solidFill>
              </a:rPr>
              <a:t>- </a:t>
            </a:r>
            <a:r>
              <a:rPr lang="ru-RU" sz="3100" i="1" dirty="0" err="1" smtClean="0">
                <a:solidFill>
                  <a:schemeClr val="tx2"/>
                </a:solidFill>
              </a:rPr>
              <a:t>виробничо-економічні</a:t>
            </a:r>
            <a:r>
              <a:rPr lang="ru-RU" sz="3100" i="1" dirty="0" smtClean="0">
                <a:solidFill>
                  <a:schemeClr val="tx2"/>
                </a:solidFill>
              </a:rPr>
              <a:t>;</a:t>
            </a:r>
            <a:br>
              <a:rPr lang="ru-RU" sz="3100" i="1" dirty="0" smtClean="0">
                <a:solidFill>
                  <a:schemeClr val="tx2"/>
                </a:solidFill>
              </a:rPr>
            </a:br>
            <a:r>
              <a:rPr lang="ru-RU" sz="3100" i="1" dirty="0" smtClean="0">
                <a:solidFill>
                  <a:schemeClr val="tx2"/>
                </a:solidFill>
              </a:rPr>
              <a:t>-</a:t>
            </a:r>
            <a:r>
              <a:rPr lang="ru-RU" sz="3100" i="1" dirty="0" err="1" smtClean="0">
                <a:solidFill>
                  <a:schemeClr val="tx2"/>
                </a:solidFill>
              </a:rPr>
              <a:t>соціально-економічні</a:t>
            </a:r>
            <a:r>
              <a:rPr lang="ru-RU" sz="3100" i="1" dirty="0" smtClean="0">
                <a:solidFill>
                  <a:schemeClr val="tx2"/>
                </a:solidFill>
              </a:rPr>
              <a:t>.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i="1" dirty="0" smtClean="0">
                <a:solidFill>
                  <a:schemeClr val="tx2"/>
                </a:solidFill>
              </a:rPr>
              <a:t>//Прибуток.</a:t>
            </a:r>
            <a:br>
              <a:rPr lang="uk-UA" sz="2800" i="1" dirty="0" smtClean="0">
                <a:solidFill>
                  <a:schemeClr val="tx2"/>
                </a:solidFill>
              </a:rPr>
            </a:br>
            <a:r>
              <a:rPr lang="uk-UA" sz="2800" i="1" dirty="0" smtClean="0">
                <a:solidFill>
                  <a:schemeClr val="tx2"/>
                </a:solidFill>
              </a:rPr>
              <a:t/>
            </a:r>
            <a:br>
              <a:rPr lang="uk-UA" sz="2800" i="1" dirty="0" smtClean="0">
                <a:solidFill>
                  <a:schemeClr val="tx2"/>
                </a:solidFill>
              </a:rPr>
            </a:br>
            <a:r>
              <a:rPr lang="uk-UA" sz="2800" i="1" dirty="0" smtClean="0">
                <a:solidFill>
                  <a:schemeClr val="tx2"/>
                </a:solidFill>
              </a:rPr>
              <a:t>//Собівартість продукції.</a:t>
            </a:r>
            <a:br>
              <a:rPr lang="uk-UA" sz="2800" i="1" dirty="0" smtClean="0">
                <a:solidFill>
                  <a:schemeClr val="tx2"/>
                </a:solidFill>
              </a:rPr>
            </a:br>
            <a:r>
              <a:rPr lang="uk-UA" sz="2800" i="1" dirty="0" smtClean="0">
                <a:solidFill>
                  <a:schemeClr val="tx2"/>
                </a:solidFill>
              </a:rPr>
              <a:t/>
            </a:r>
            <a:br>
              <a:rPr lang="uk-UA" sz="2800" i="1" dirty="0" smtClean="0">
                <a:solidFill>
                  <a:schemeClr val="tx2"/>
                </a:solidFill>
              </a:rPr>
            </a:br>
            <a:r>
              <a:rPr lang="uk-UA" sz="2800" i="1" dirty="0" smtClean="0">
                <a:solidFill>
                  <a:schemeClr val="tx2"/>
                </a:solidFill>
              </a:rPr>
              <a:t>//Продуктивність праці.</a:t>
            </a:r>
            <a:endParaRPr lang="ru-RU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i="1" dirty="0" smtClean="0"/>
              <a:t>Особливості розвитку українських підприємств </a:t>
            </a:r>
            <a:r>
              <a:rPr lang="uk-UA" sz="2800" i="1" dirty="0" smtClean="0"/>
              <a:t>на сучасному етапі в цілому тісно пов’язані зі змінами стратегічних орієнтирів фінансово-господарської діяльності. </a:t>
            </a:r>
            <a:endParaRPr lang="ru-RU" sz="28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На початку 2015 року в Україні діяло</a:t>
            </a:r>
            <a:endParaRPr lang="ru-RU" sz="28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827584" y="3212976"/>
            <a:ext cx="1872208" cy="18722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497 великих підприємств</a:t>
            </a:r>
            <a:endParaRPr lang="ru-RU" i="1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851920" y="3645024"/>
            <a:ext cx="1512168" cy="13681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16,6 тис. </a:t>
            </a:r>
            <a:r>
              <a:rPr lang="ru-RU" sz="1600" i="1" dirty="0" err="1" smtClean="0"/>
              <a:t>середніх</a:t>
            </a:r>
            <a:r>
              <a:rPr lang="ru-RU" sz="1600" i="1" dirty="0" smtClean="0"/>
              <a:t> підприємств</a:t>
            </a:r>
            <a:endParaRPr lang="ru-RU" sz="1600" i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6228184" y="4005064"/>
            <a:ext cx="1152128" cy="1008112"/>
          </a:xfrm>
          <a:prstGeom prst="round2DiagRect">
            <a:avLst>
              <a:gd name="adj1" fmla="val 16667"/>
              <a:gd name="adj2" fmla="val 2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1915 тис. </a:t>
            </a:r>
            <a:r>
              <a:rPr lang="ru-RU" sz="1400" dirty="0" err="1" smtClean="0"/>
              <a:t>суб’єктів</a:t>
            </a:r>
            <a:r>
              <a:rPr lang="ru-RU" sz="1400" dirty="0" smtClean="0"/>
              <a:t> малого </a:t>
            </a:r>
            <a:r>
              <a:rPr lang="ru-RU" sz="1400" dirty="0" err="1" smtClean="0"/>
              <a:t>бізнесу</a:t>
            </a:r>
            <a:endParaRPr lang="ru-RU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err="1" smtClean="0"/>
              <a:t>Темпи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зниження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чисельності</a:t>
            </a:r>
            <a:r>
              <a:rPr lang="ru-RU" sz="2800" i="1" dirty="0" smtClean="0"/>
              <a:t> підприємств </a:t>
            </a:r>
            <a:r>
              <a:rPr lang="ru-RU" sz="2800" i="1" dirty="0" smtClean="0"/>
              <a:t>в </a:t>
            </a:r>
            <a:r>
              <a:rPr lang="ru-RU" sz="2800" i="1" dirty="0" err="1" smtClean="0"/>
              <a:t>порівнянні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</a:t>
            </a:r>
            <a:r>
              <a:rPr lang="ru-RU" sz="2800" i="1" dirty="0" smtClean="0"/>
              <a:t> 2010 р. </a:t>
            </a:r>
            <a:r>
              <a:rPr lang="ru-RU" sz="2800" i="1" dirty="0" err="1" smtClean="0"/>
              <a:t>склали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11560" y="2708920"/>
            <a:ext cx="201622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300192" y="2780928"/>
            <a:ext cx="13681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827584" y="47971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28,4%  </a:t>
            </a:r>
            <a:r>
              <a:rPr lang="ru-RU" i="1" dirty="0" err="1" smtClean="0"/>
              <a:t>середнього</a:t>
            </a:r>
            <a:r>
              <a:rPr lang="ru-RU" i="1" dirty="0" smtClean="0"/>
              <a:t> </a:t>
            </a:r>
            <a:r>
              <a:rPr lang="ru-RU" i="1" dirty="0" err="1" smtClean="0"/>
              <a:t>бізнесу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797152"/>
            <a:ext cx="228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12,9</a:t>
            </a:r>
            <a:r>
              <a:rPr lang="ru-RU" i="1" dirty="0" smtClean="0"/>
              <a:t>% малого </a:t>
            </a:r>
            <a:r>
              <a:rPr lang="ru-RU" i="1" dirty="0" err="1" smtClean="0"/>
              <a:t>бізнесу</a:t>
            </a:r>
            <a:endParaRPr lang="ru-RU" i="1" dirty="0"/>
          </a:p>
        </p:txBody>
      </p:sp>
      <p:sp>
        <p:nvSpPr>
          <p:cNvPr id="10" name="Цилиндр 9"/>
          <p:cNvSpPr/>
          <p:nvPr/>
        </p:nvSpPr>
        <p:spPr>
          <a:xfrm>
            <a:off x="3779912" y="2204864"/>
            <a:ext cx="1800200" cy="230425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Великі підприємства – 58%</a:t>
            </a: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139952" y="4797152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195736" y="5661248"/>
            <a:ext cx="4122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/>
              <a:t>темпи</a:t>
            </a:r>
            <a:r>
              <a:rPr lang="ru-RU" i="1" dirty="0" smtClean="0"/>
              <a:t> </a:t>
            </a:r>
            <a:r>
              <a:rPr lang="ru-RU" i="1" dirty="0" err="1" smtClean="0"/>
              <a:t>зниження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чисельності</a:t>
            </a:r>
            <a:r>
              <a:rPr lang="ru-RU" i="1" dirty="0" smtClean="0"/>
              <a:t> – 20%. </a:t>
            </a:r>
            <a:endParaRPr lang="ru-RU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56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/>
              <a:t>За </a:t>
            </a:r>
            <a:r>
              <a:rPr lang="ru-RU" sz="2800" i="1" dirty="0" err="1" smtClean="0"/>
              <a:t>період</a:t>
            </a:r>
            <a:r>
              <a:rPr lang="ru-RU" sz="2800" i="1" dirty="0" smtClean="0"/>
              <a:t> 2010–2014 </a:t>
            </a:r>
            <a:r>
              <a:rPr lang="ru-RU" sz="2800" i="1" dirty="0" err="1" smtClean="0"/>
              <a:t>рр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чисельність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зайнятих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працівників</a:t>
            </a:r>
            <a:r>
              <a:rPr lang="ru-RU" sz="2800" i="1" dirty="0" smtClean="0"/>
              <a:t> великих, </a:t>
            </a:r>
            <a:r>
              <a:rPr lang="ru-RU" sz="2800" i="1" dirty="0" err="1" smtClean="0"/>
              <a:t>середніх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малих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промислових</a:t>
            </a:r>
            <a:r>
              <a:rPr lang="ru-RU" sz="2800" i="1" dirty="0" smtClean="0"/>
              <a:t> підприємств </a:t>
            </a:r>
            <a:r>
              <a:rPr lang="ru-RU" sz="2800" i="1" dirty="0" err="1" smtClean="0"/>
              <a:t>також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знизилася</a:t>
            </a:r>
            <a:r>
              <a:rPr lang="ru-RU" sz="2800" i="1" dirty="0" smtClean="0"/>
              <a:t> на</a:t>
            </a:r>
            <a:endParaRPr lang="ru-RU" sz="2800" i="1" dirty="0"/>
          </a:p>
        </p:txBody>
      </p:sp>
      <p:sp>
        <p:nvSpPr>
          <p:cNvPr id="3" name="Блок-схема: ссылка на другую страницу 2"/>
          <p:cNvSpPr/>
          <p:nvPr/>
        </p:nvSpPr>
        <p:spPr>
          <a:xfrm>
            <a:off x="1475656" y="3284984"/>
            <a:ext cx="1080120" cy="144016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32%</a:t>
            </a:r>
            <a:endParaRPr lang="ru-RU" i="1" dirty="0"/>
          </a:p>
        </p:txBody>
      </p:sp>
      <p:sp>
        <p:nvSpPr>
          <p:cNvPr id="4" name="Блок-схема: ссылка на другую страницу 3"/>
          <p:cNvSpPr/>
          <p:nvPr/>
        </p:nvSpPr>
        <p:spPr>
          <a:xfrm>
            <a:off x="3563888" y="3501008"/>
            <a:ext cx="1008112" cy="122413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23%</a:t>
            </a:r>
            <a:endParaRPr lang="ru-RU" i="1" dirty="0"/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5580112" y="3861048"/>
            <a:ext cx="648072" cy="792088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/>
              <a:t>26%</a:t>
            </a:r>
            <a:endParaRPr lang="ru-RU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err="1" smtClean="0"/>
              <a:t>Найбільша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кількість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працівників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промислових</a:t>
            </a:r>
            <a:r>
              <a:rPr lang="ru-RU" sz="2800" i="1" dirty="0" smtClean="0"/>
              <a:t> підприємств – 53,7% </a:t>
            </a:r>
            <a:r>
              <a:rPr lang="ru-RU" sz="2800" i="1" dirty="0" err="1" smtClean="0"/>
              <a:t>працевлаштовані</a:t>
            </a:r>
            <a:r>
              <a:rPr lang="ru-RU" sz="2800" i="1" dirty="0" smtClean="0"/>
              <a:t> у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28529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 err="1" smtClean="0">
                <a:solidFill>
                  <a:schemeClr val="tx2"/>
                </a:solidFill>
              </a:rPr>
              <a:t>Києві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Дніпропетровській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Харківській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Донецькій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Одеській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Запорізькій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Луганській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Львівській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Київській</a:t>
            </a:r>
            <a:r>
              <a:rPr lang="ru-RU" sz="2000" i="1" dirty="0" smtClean="0">
                <a:solidFill>
                  <a:schemeClr val="tx2"/>
                </a:solidFill>
              </a:rPr>
              <a:t>, </a:t>
            </a:r>
            <a:r>
              <a:rPr lang="ru-RU" sz="2000" i="1" dirty="0" err="1" smtClean="0">
                <a:solidFill>
                  <a:schemeClr val="tx2"/>
                </a:solidFill>
              </a:rPr>
              <a:t>Полтавській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i="1" dirty="0" smtClean="0">
                <a:solidFill>
                  <a:schemeClr val="tx2"/>
                </a:solidFill>
              </a:rPr>
              <a:t>областях.</a:t>
            </a:r>
            <a:endParaRPr lang="ru-RU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189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АНАЛІЗ ПІДПРИЄМСТВ УКРАЇНИ Таврійський державний агротехнологічний університет імені Дмитра Моторного  </vt:lpstr>
      <vt:lpstr>Аналіз діяльності підприємства поширюється на досить широке коле показників, які характеризують явище  з кількісного чи якісного боку в абсолютних або відносних величинах.</vt:lpstr>
      <vt:lpstr>У фінансово-економічному аналізі розрізняють такі фактори як   - виробничо-економічні; -соціально-економічні.  </vt:lpstr>
      <vt:lpstr>//Прибуток.  //Собівартість продукції.  //Продуктивність праці.</vt:lpstr>
      <vt:lpstr>Особливості розвитку українських підприємств на сучасному етапі в цілому тісно пов’язані зі змінами стратегічних орієнтирів фінансово-господарської діяльності. </vt:lpstr>
      <vt:lpstr>На початку 2015 року в Україні діяло</vt:lpstr>
      <vt:lpstr>Темпи зниження чисельності підприємств в порівнянні з 2010 р. склали </vt:lpstr>
      <vt:lpstr>За період 2010–2014 рр. чисельність зайнятих працівників великих, середніх і малих промислових підприємств також знизилася на</vt:lpstr>
      <vt:lpstr>Найбільша кількість працівників промислових підприємств – 53,7% працевлаштовані у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9</cp:revision>
  <dcterms:created xsi:type="dcterms:W3CDTF">2020-11-08T05:09:10Z</dcterms:created>
  <dcterms:modified xsi:type="dcterms:W3CDTF">2020-11-08T05:59:40Z</dcterms:modified>
</cp:coreProperties>
</file>