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E84D79-D0AC-4EC4-84D6-D933910E0E6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7219F5-AC73-4C14-877C-5AF51B03BD1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err="1" smtClean="0"/>
              <a:t>Економічна</a:t>
            </a:r>
            <a:r>
              <a:rPr lang="ru-RU" sz="4000" i="1" dirty="0" smtClean="0"/>
              <a:t> криза 1929-1933 </a:t>
            </a:r>
            <a:r>
              <a:rPr lang="ru-RU" sz="4000" i="1" dirty="0" err="1" smtClean="0"/>
              <a:t>рр</a:t>
            </a:r>
            <a:r>
              <a:rPr lang="ru-RU" sz="4000" i="1" dirty="0" smtClean="0"/>
              <a:t> у США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Виконали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студенти</a:t>
            </a:r>
            <a:r>
              <a:rPr lang="ru-RU" sz="1600" dirty="0" smtClean="0"/>
              <a:t> 21 </a:t>
            </a:r>
            <a:r>
              <a:rPr lang="ru-RU" sz="1600" dirty="0" err="1" smtClean="0"/>
              <a:t>мк</a:t>
            </a:r>
            <a:r>
              <a:rPr lang="ru-RU" sz="1600" dirty="0" smtClean="0"/>
              <a:t> </a:t>
            </a:r>
            <a:r>
              <a:rPr lang="ru-RU" sz="1600" dirty="0" err="1" smtClean="0"/>
              <a:t>Хаха</a:t>
            </a:r>
            <a:r>
              <a:rPr lang="uk-UA" sz="1600" dirty="0" err="1" smtClean="0"/>
              <a:t>єва</a:t>
            </a:r>
            <a:r>
              <a:rPr lang="uk-UA" sz="1600" dirty="0" smtClean="0"/>
              <a:t> М.</a:t>
            </a:r>
          </a:p>
          <a:p>
            <a:r>
              <a:rPr lang="uk-UA" sz="1600" dirty="0" smtClean="0"/>
              <a:t>Іванова Т.</a:t>
            </a:r>
          </a:p>
          <a:p>
            <a:r>
              <a:rPr lang="uk-UA" sz="1600" dirty="0" err="1" smtClean="0"/>
              <a:t>Коньшин</a:t>
            </a:r>
            <a:r>
              <a:rPr lang="uk-UA" sz="1600" dirty="0" smtClean="0"/>
              <a:t> В.</a:t>
            </a:r>
          </a:p>
          <a:p>
            <a:r>
              <a:rPr lang="uk-UA" sz="1600" dirty="0" err="1" smtClean="0"/>
              <a:t>Толкачова</a:t>
            </a:r>
            <a:r>
              <a:rPr lang="uk-UA" sz="1600" dirty="0" smtClean="0"/>
              <a:t> К</a:t>
            </a:r>
          </a:p>
          <a:p>
            <a:r>
              <a:rPr lang="uk-UA" sz="1600" dirty="0" smtClean="0"/>
              <a:t>Романець А.</a:t>
            </a:r>
            <a:endParaRPr lang="ru-RU" sz="1600" dirty="0"/>
          </a:p>
        </p:txBody>
      </p:sp>
      <p:pic>
        <p:nvPicPr>
          <p:cNvPr id="4" name="Рисунок 3" descr="еко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28934"/>
            <a:ext cx="434343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 err="1" smtClean="0"/>
              <a:t>Новий</a:t>
            </a:r>
            <a:r>
              <a:rPr lang="ru-RU" sz="3600" b="1" dirty="0" smtClean="0"/>
              <a:t> курс» Ф.Рузвельта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7864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у </a:t>
            </a:r>
            <a:r>
              <a:rPr lang="ru-RU" dirty="0" err="1" smtClean="0"/>
              <a:t>виборах</a:t>
            </a:r>
            <a:r>
              <a:rPr lang="ru-RU" dirty="0" smtClean="0"/>
              <a:t> 1933 р.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соціально-політичний</a:t>
            </a:r>
            <a:r>
              <a:rPr lang="ru-RU" dirty="0" smtClean="0"/>
              <a:t> </a:t>
            </a:r>
            <a:r>
              <a:rPr lang="ru-RU" dirty="0" err="1" smtClean="0"/>
              <a:t>чинник</a:t>
            </a:r>
            <a:r>
              <a:rPr lang="ru-RU" dirty="0" smtClean="0"/>
              <a:t>. Президентом США </a:t>
            </a:r>
            <a:r>
              <a:rPr lang="ru-RU" dirty="0" err="1" smtClean="0"/>
              <a:t>обрали</a:t>
            </a:r>
            <a:r>
              <a:rPr lang="ru-RU" dirty="0" smtClean="0"/>
              <a:t> Ф. Рузвельта (1882— 1945),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для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комплекс реформ — "</a:t>
            </a:r>
            <a:r>
              <a:rPr lang="ru-RU" dirty="0" err="1" smtClean="0"/>
              <a:t>новий</a:t>
            </a:r>
            <a:r>
              <a:rPr lang="ru-RU" dirty="0" smtClean="0"/>
              <a:t> курс".</a:t>
            </a:r>
          </a:p>
          <a:p>
            <a:pPr>
              <a:buNone/>
            </a:pPr>
            <a:r>
              <a:rPr lang="ru-RU" dirty="0" smtClean="0"/>
              <a:t>       У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"</a:t>
            </a:r>
            <a:r>
              <a:rPr lang="ru-RU" dirty="0" err="1" smtClean="0"/>
              <a:t>новий</a:t>
            </a:r>
            <a:r>
              <a:rPr lang="ru-RU" dirty="0" smtClean="0"/>
              <a:t> курс" 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реформ. Ф. Рузвельт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реформ,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обіцяв</a:t>
            </a:r>
            <a:r>
              <a:rPr lang="ru-RU" dirty="0" smtClean="0"/>
              <a:t> у </a:t>
            </a:r>
            <a:r>
              <a:rPr lang="ru-RU" dirty="0" err="1" smtClean="0"/>
              <a:t>передвиборній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. 9 </a:t>
            </a:r>
            <a:r>
              <a:rPr lang="ru-RU" dirty="0" err="1" smtClean="0"/>
              <a:t>березня</a:t>
            </a:r>
            <a:r>
              <a:rPr lang="ru-RU" dirty="0" smtClean="0"/>
              <a:t> скликали </a:t>
            </a:r>
            <a:r>
              <a:rPr lang="ru-RU" dirty="0" err="1" smtClean="0"/>
              <a:t>спеціальну</a:t>
            </a:r>
            <a:r>
              <a:rPr lang="ru-RU" dirty="0" smtClean="0"/>
              <a:t> </a:t>
            </a:r>
            <a:r>
              <a:rPr lang="ru-RU" dirty="0" err="1" smtClean="0"/>
              <a:t>сесію</a:t>
            </a:r>
            <a:r>
              <a:rPr lang="ru-RU" dirty="0" smtClean="0"/>
              <a:t> </a:t>
            </a:r>
            <a:r>
              <a:rPr lang="ru-RU" dirty="0" err="1" smtClean="0"/>
              <a:t>конгресу</a:t>
            </a:r>
            <a:r>
              <a:rPr lang="ru-RU" dirty="0" smtClean="0"/>
              <a:t> США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100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започаткували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"нового курсу".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принципова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попередніх</a:t>
            </a:r>
            <a:r>
              <a:rPr lang="ru-RU" dirty="0" smtClean="0"/>
              <a:t> </a:t>
            </a:r>
            <a:r>
              <a:rPr lang="ru-RU" dirty="0" err="1" smtClean="0"/>
              <a:t>антикризових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полягала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президент </a:t>
            </a:r>
            <a:r>
              <a:rPr lang="ru-RU" dirty="0" err="1" smtClean="0"/>
              <a:t>визнавав</a:t>
            </a:r>
            <a:r>
              <a:rPr lang="ru-RU" dirty="0" smtClean="0"/>
              <a:t> </a:t>
            </a:r>
            <a:r>
              <a:rPr lang="ru-RU" dirty="0" err="1" smtClean="0"/>
              <a:t>неспроможність</a:t>
            </a:r>
            <a:r>
              <a:rPr lang="ru-RU" dirty="0" smtClean="0"/>
              <a:t> </a:t>
            </a:r>
            <a:r>
              <a:rPr lang="ru-RU" dirty="0" err="1" smtClean="0"/>
              <a:t>ліберальної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доктрини</a:t>
            </a:r>
            <a:r>
              <a:rPr lang="ru-RU" dirty="0" smtClean="0"/>
              <a:t> А. </a:t>
            </a:r>
            <a:r>
              <a:rPr lang="ru-RU" dirty="0" err="1" smtClean="0"/>
              <a:t>Сміта</a:t>
            </a:r>
            <a:r>
              <a:rPr lang="ru-RU" dirty="0" smtClean="0"/>
              <a:t>, </a:t>
            </a:r>
            <a:r>
              <a:rPr lang="ru-RU" dirty="0" err="1" smtClean="0"/>
              <a:t>заперечував</a:t>
            </a:r>
            <a:r>
              <a:rPr lang="ru-RU" dirty="0" smtClean="0"/>
              <a:t> тезу про автоматизм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визнавав</a:t>
            </a:r>
            <a:r>
              <a:rPr lang="ru-RU" dirty="0" smtClean="0"/>
              <a:t> потребу активного державного </a:t>
            </a:r>
            <a:r>
              <a:rPr lang="ru-RU" dirty="0" err="1" smtClean="0"/>
              <a:t>втручання</a:t>
            </a:r>
            <a:r>
              <a:rPr lang="ru-RU" dirty="0" smtClean="0"/>
              <a:t> у сферу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обґрунтовано</a:t>
            </a:r>
            <a:r>
              <a:rPr lang="ru-RU" dirty="0" smtClean="0"/>
              <a:t> в </a:t>
            </a:r>
            <a:r>
              <a:rPr lang="ru-RU" dirty="0" err="1" smtClean="0"/>
              <a:t>теорії</a:t>
            </a:r>
            <a:r>
              <a:rPr lang="ru-RU" dirty="0" smtClean="0"/>
              <a:t> Дж.М. </a:t>
            </a:r>
            <a:r>
              <a:rPr lang="ru-RU" dirty="0" err="1" smtClean="0"/>
              <a:t>Кейнса</a:t>
            </a:r>
            <a:r>
              <a:rPr lang="ru-RU" dirty="0" smtClean="0"/>
              <a:t>, а </a:t>
            </a:r>
            <a:r>
              <a:rPr lang="ru-RU" dirty="0" err="1" smtClean="0"/>
              <a:t>політика</a:t>
            </a:r>
            <a:r>
              <a:rPr lang="ru-RU" dirty="0" smtClean="0"/>
              <a:t> Ф. Рузвельта </a:t>
            </a:r>
            <a:r>
              <a:rPr lang="ru-RU" dirty="0" err="1" smtClean="0"/>
              <a:t>підтвердила</a:t>
            </a:r>
            <a:r>
              <a:rPr lang="ru-RU" dirty="0" smtClean="0"/>
              <a:t> </a:t>
            </a:r>
            <a:r>
              <a:rPr lang="ru-RU" dirty="0" err="1" smtClean="0"/>
              <a:t>обґрунтованість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вченого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Радикально </a:t>
            </a:r>
            <a:r>
              <a:rPr lang="ru-RU" dirty="0" err="1" smtClean="0"/>
              <a:t>протилежним</a:t>
            </a:r>
            <a:r>
              <a:rPr lang="ru-RU" dirty="0" smtClean="0"/>
              <a:t>,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попередниками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Ф. Рузвельта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чинник</a:t>
            </a:r>
            <a:r>
              <a:rPr lang="ru-RU" dirty="0" smtClean="0"/>
              <a:t> </a:t>
            </a:r>
            <a:r>
              <a:rPr lang="ru-RU" dirty="0" err="1" smtClean="0"/>
              <a:t>антикризової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Г. Гувера,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підтримував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виплат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плати,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полегшували</a:t>
            </a:r>
            <a:r>
              <a:rPr lang="ru-RU" dirty="0" smtClean="0"/>
              <a:t> б становище </a:t>
            </a:r>
            <a:r>
              <a:rPr lang="ru-RU" dirty="0" err="1" smtClean="0"/>
              <a:t>бідних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президент </a:t>
            </a:r>
            <a:r>
              <a:rPr lang="ru-RU" dirty="0" err="1" smtClean="0"/>
              <a:t>здійснював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"</a:t>
            </a:r>
            <a:r>
              <a:rPr lang="ru-RU" dirty="0" err="1" smtClean="0"/>
              <a:t>забуту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". </a:t>
            </a:r>
            <a:r>
              <a:rPr lang="ru-RU" dirty="0" err="1" smtClean="0"/>
              <a:t>Саме</a:t>
            </a:r>
            <a:r>
              <a:rPr lang="ru-RU" dirty="0" smtClean="0"/>
              <a:t> так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націю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кризою</a:t>
            </a:r>
            <a:r>
              <a:rPr lang="ru-RU" dirty="0" smtClean="0"/>
              <a:t>. "</a:t>
            </a:r>
            <a:r>
              <a:rPr lang="ru-RU" dirty="0" err="1" smtClean="0"/>
              <a:t>Новий</a:t>
            </a:r>
            <a:r>
              <a:rPr lang="ru-RU" dirty="0" smtClean="0"/>
              <a:t> курс" став початком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інституціональної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США.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Потужним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"нового курсу" </a:t>
            </a:r>
            <a:r>
              <a:rPr lang="ru-RU" dirty="0" err="1" smtClean="0"/>
              <a:t>і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державного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початку 20-х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AU" dirty="0" smtClean="0"/>
              <a:t>XX </a:t>
            </a:r>
            <a:r>
              <a:rPr lang="ru-RU" dirty="0" smtClean="0"/>
              <a:t>ст.,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етатизації</a:t>
            </a:r>
            <a:r>
              <a:rPr lang="ru-RU" dirty="0" smtClean="0"/>
              <a:t> </a:t>
            </a:r>
            <a:r>
              <a:rPr lang="ru-RU" dirty="0" err="1" smtClean="0"/>
              <a:t>відбувалося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кризовий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 Тому вона мала не </a:t>
            </a:r>
            <a:r>
              <a:rPr lang="ru-RU" dirty="0" err="1" smtClean="0"/>
              <a:t>воєнно-політичний</a:t>
            </a:r>
            <a:r>
              <a:rPr lang="ru-RU" dirty="0" smtClean="0"/>
              <a:t>, а </a:t>
            </a:r>
            <a:r>
              <a:rPr lang="ru-RU" dirty="0" err="1" smtClean="0"/>
              <a:t>соціально-економічний</a:t>
            </a:r>
            <a:r>
              <a:rPr lang="ru-RU" dirty="0" smtClean="0"/>
              <a:t> характер, </a:t>
            </a:r>
            <a:r>
              <a:rPr lang="ru-RU" dirty="0" err="1" smtClean="0"/>
              <a:t>відновлена</a:t>
            </a:r>
            <a:r>
              <a:rPr lang="ru-RU" dirty="0" smtClean="0"/>
              <a:t> система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розвивалась</a:t>
            </a:r>
            <a:r>
              <a:rPr lang="ru-RU" dirty="0" smtClean="0"/>
              <a:t> аж до </a:t>
            </a:r>
            <a:r>
              <a:rPr lang="ru-RU" dirty="0" err="1" smtClean="0"/>
              <a:t>кінця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"</a:t>
            </a:r>
            <a:r>
              <a:rPr lang="ru-RU" dirty="0" err="1" smtClean="0"/>
              <a:t>Новий</a:t>
            </a:r>
            <a:r>
              <a:rPr lang="ru-RU" dirty="0" smtClean="0"/>
              <a:t> курс" — не </a:t>
            </a:r>
            <a:r>
              <a:rPr lang="ru-RU" dirty="0" err="1" smtClean="0"/>
              <a:t>попередньо</a:t>
            </a:r>
            <a:r>
              <a:rPr lang="ru-RU" dirty="0" smtClean="0"/>
              <a:t> продумана система </a:t>
            </a:r>
            <a:r>
              <a:rPr lang="ru-RU" dirty="0" err="1" smtClean="0"/>
              <a:t>нововведень</a:t>
            </a:r>
            <a:r>
              <a:rPr lang="ru-RU" dirty="0" smtClean="0"/>
              <a:t>, а </a:t>
            </a:r>
            <a:r>
              <a:rPr lang="ru-RU" dirty="0" err="1" smtClean="0"/>
              <a:t>реакція</a:t>
            </a:r>
            <a:r>
              <a:rPr lang="ru-RU" dirty="0" smtClean="0"/>
              <a:t> на кризу;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емпіричний</a:t>
            </a:r>
            <a:r>
              <a:rPr lang="ru-RU" dirty="0" smtClean="0"/>
              <a:t> характер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 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0606"/>
            <a:ext cx="8429684" cy="630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115328" cy="48979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Наслідки економічної кризи для США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000108"/>
            <a:ext cx="1857388" cy="264320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зменшилося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000108"/>
            <a:ext cx="1857388" cy="2571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закрито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як 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000108"/>
            <a:ext cx="1857388" cy="2571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знецінились</a:t>
            </a:r>
            <a:r>
              <a:rPr lang="ru-RU" dirty="0"/>
              <a:t> на 40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долларів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857628"/>
            <a:ext cx="1928826" cy="27860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 </a:t>
            </a:r>
            <a:r>
              <a:rPr lang="ru-RU" dirty="0" err="1"/>
              <a:t>інфляції</a:t>
            </a:r>
            <a:r>
              <a:rPr lang="ru-RU" dirty="0"/>
              <a:t> 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</a:t>
            </a:r>
            <a:r>
              <a:rPr lang="ru-RU" dirty="0" err="1"/>
              <a:t>ціни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3786190"/>
            <a:ext cx="1928826" cy="28575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безробітних</a:t>
            </a:r>
            <a:r>
              <a:rPr lang="ru-RU" dirty="0"/>
              <a:t> (у </a:t>
            </a:r>
            <a:r>
              <a:rPr lang="ru-RU" dirty="0" err="1"/>
              <a:t>піковий</a:t>
            </a:r>
            <a:r>
              <a:rPr lang="ru-RU" dirty="0"/>
              <a:t> момент </a:t>
            </a:r>
            <a:r>
              <a:rPr lang="ru-RU" dirty="0" err="1"/>
              <a:t>кризи</a:t>
            </a:r>
            <a:r>
              <a:rPr lang="ru-RU" dirty="0"/>
              <a:t> — 15 </a:t>
            </a:r>
            <a:r>
              <a:rPr lang="ru-RU" dirty="0" err="1"/>
              <a:t>мільйонів</a:t>
            </a:r>
            <a:r>
              <a:rPr lang="ru-RU" dirty="0"/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3786190"/>
            <a:ext cx="1928826" cy="28575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фермерів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за </a:t>
            </a:r>
            <a:r>
              <a:rPr lang="ru-RU" dirty="0" err="1"/>
              <a:t>несплату</a:t>
            </a:r>
            <a:r>
              <a:rPr lang="ru-RU" dirty="0"/>
              <a:t> </a:t>
            </a:r>
            <a:r>
              <a:rPr lang="ru-RU" dirty="0" err="1"/>
              <a:t>боргів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364333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8800" i="1" u="sng" dirty="0" smtClean="0"/>
              <a:t>Дякую за увагу!</a:t>
            </a:r>
            <a:endParaRPr lang="ru-RU" sz="8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4286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Велика </a:t>
            </a:r>
            <a:r>
              <a:rPr lang="ru-RU" sz="3200" b="1" dirty="0" err="1" smtClean="0"/>
              <a:t>депресія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її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періоди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68168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криза 1929-1933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Нью-Йоркській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біржі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1929 р.: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1933 р. становила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дол.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зменшилась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а сума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- 15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дол.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циклічна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криза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перевиробництва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Диспропорції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темпами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темпами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збільшувалися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удвічі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супроводжувалися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зниженням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поглинути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товарну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зумовило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ланцюгову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реакцію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зменшились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кредитних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знизився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криза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поширилася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банківську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промислову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аграрну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Проявом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1929-1933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стало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банкрутство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979109"/>
            <a:ext cx="2090739" cy="271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14422"/>
            <a:ext cx="4480063" cy="266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0715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Початок </a:t>
            </a:r>
            <a:r>
              <a:rPr lang="ru-RU" sz="2800" b="1" dirty="0" err="1" smtClean="0"/>
              <a:t>кризи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саме</a:t>
            </a:r>
            <a:r>
              <a:rPr lang="ru-RU" sz="2800" b="1" dirty="0" smtClean="0"/>
              <a:t> в США </a:t>
            </a:r>
            <a:r>
              <a:rPr lang="ru-RU" sz="2800" b="1" dirty="0" err="1" smtClean="0"/>
              <a:t>пояснюють</a:t>
            </a:r>
            <a:r>
              <a:rPr lang="ru-RU" sz="2800" b="1" dirty="0" smtClean="0"/>
              <a:t> такими причинами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142984"/>
            <a:ext cx="3357586" cy="40005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половину золотого запасу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ринковою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Манхеттен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перетворився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 у 1920 р.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валютою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фунт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стерлінгів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Ізоляціонізм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сприяли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інвестованих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кордон,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континенту. Банки Нью-Йорка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витримали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величезного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грошового потоку,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1929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"обвал”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трагічними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урок для США,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розірвуть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доктриною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ізоляціонізму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1214422"/>
            <a:ext cx="2571768" cy="264320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фермерства.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Укрупнення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господарств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здійснювалося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місткість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звужувалася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Результатом стало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перевиробництво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Канада,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Австралія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Аргентина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потіснили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США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ринку в поставках зерно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1142984"/>
            <a:ext cx="2571768" cy="27146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спостерігалося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недовантаження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потребувала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застарілого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текстильній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взуттєвій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вугледобувній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промисловостях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суднобудуванні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4000504"/>
            <a:ext cx="2714612" cy="26431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4 )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монополія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призвела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головного конкурента.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Пристосовуючись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ринку,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монополістичні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зменшували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свою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5905500" cy="392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214686"/>
            <a:ext cx="609604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У США </a:t>
            </a:r>
            <a:r>
              <a:rPr lang="ru-RU" sz="1600" dirty="0" err="1" smtClean="0"/>
              <a:t>економічна</a:t>
            </a:r>
            <a:r>
              <a:rPr lang="ru-RU" sz="1600" dirty="0" smtClean="0"/>
              <a:t> криза 1929-1933 </a:t>
            </a:r>
            <a:r>
              <a:rPr lang="ru-RU" sz="1600" dirty="0" err="1" smtClean="0"/>
              <a:t>рр</a:t>
            </a:r>
            <a:r>
              <a:rPr lang="ru-RU" sz="1600" dirty="0" smtClean="0"/>
              <a:t>.,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"Велика </a:t>
            </a:r>
            <a:r>
              <a:rPr lang="ru-RU" sz="1600" dirty="0" err="1" smtClean="0"/>
              <a:t>депресія</a:t>
            </a:r>
            <a:r>
              <a:rPr lang="ru-RU" sz="1600" dirty="0" smtClean="0"/>
              <a:t>", </a:t>
            </a:r>
            <a:r>
              <a:rPr lang="ru-RU" sz="1600" dirty="0" err="1" smtClean="0"/>
              <a:t>охопила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сфери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галузі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. До 1932 р. </a:t>
            </a:r>
            <a:r>
              <a:rPr lang="ru-RU" sz="1600" dirty="0" err="1" smtClean="0"/>
              <a:t>промислове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скоротилося</a:t>
            </a:r>
            <a:r>
              <a:rPr lang="ru-RU" sz="1600" dirty="0" smtClean="0"/>
              <a:t> на 46,2 %, </a:t>
            </a:r>
            <a:r>
              <a:rPr lang="ru-RU" sz="1600" dirty="0" err="1" smtClean="0"/>
              <a:t>випуск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автомобілів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виплавлення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чавуну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сталі</a:t>
            </a:r>
            <a:r>
              <a:rPr lang="ru-RU" sz="1600" dirty="0" smtClean="0"/>
              <a:t> - на 80 %,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дохід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роздрібна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торгівля</a:t>
            </a:r>
            <a:r>
              <a:rPr lang="ru-RU" sz="1600" dirty="0" smtClean="0"/>
              <a:t> - </a:t>
            </a:r>
            <a:r>
              <a:rPr lang="ru-RU" sz="1600" dirty="0" err="1" smtClean="0"/>
              <a:t>вдвічі</a:t>
            </a:r>
            <a:r>
              <a:rPr lang="ru-RU" sz="1600" dirty="0" smtClean="0"/>
              <a:t>, </a:t>
            </a:r>
            <a:r>
              <a:rPr lang="ru-RU" sz="1600" dirty="0" err="1" smtClean="0"/>
              <a:t>імпорт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експорт</a:t>
            </a:r>
            <a:r>
              <a:rPr lang="ru-RU" sz="1600" dirty="0" smtClean="0"/>
              <a:t> - на 75 %, </a:t>
            </a:r>
            <a:r>
              <a:rPr lang="ru-RU" sz="1600" dirty="0" err="1" smtClean="0"/>
              <a:t>індекс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цін</a:t>
            </a:r>
            <a:r>
              <a:rPr lang="ru-RU" sz="1600" dirty="0" smtClean="0"/>
              <a:t> - на 33, </a:t>
            </a:r>
            <a:r>
              <a:rPr lang="ru-RU" sz="1600" dirty="0" err="1" smtClean="0"/>
              <a:t>текстильне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- на 41, </a:t>
            </a:r>
            <a:r>
              <a:rPr lang="ru-RU" sz="1600" dirty="0" err="1" smtClean="0"/>
              <a:t>металу</a:t>
            </a:r>
            <a:r>
              <a:rPr lang="ru-RU" sz="1600" dirty="0" smtClean="0"/>
              <a:t> - на 21 %,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пшениці</a:t>
            </a:r>
            <a:r>
              <a:rPr lang="ru-RU" sz="1600" dirty="0" smtClean="0"/>
              <a:t>, </a:t>
            </a:r>
            <a:r>
              <a:rPr lang="ru-RU" sz="1600" dirty="0" err="1" smtClean="0"/>
              <a:t>кукурудзи</a:t>
            </a:r>
            <a:r>
              <a:rPr lang="ru-RU" sz="1600" dirty="0" smtClean="0"/>
              <a:t>, </a:t>
            </a:r>
            <a:r>
              <a:rPr lang="ru-RU" sz="1600" dirty="0" err="1" smtClean="0"/>
              <a:t>бавовни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зменшилося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втричі</a:t>
            </a:r>
            <a:r>
              <a:rPr lang="ru-RU" sz="1600" dirty="0" smtClean="0"/>
              <a:t>, </a:t>
            </a:r>
            <a:r>
              <a:rPr lang="ru-RU" sz="1600" dirty="0" err="1" smtClean="0"/>
              <a:t>збитки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корпорацій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досягли</a:t>
            </a:r>
            <a:r>
              <a:rPr lang="ru-RU" sz="1600" dirty="0" smtClean="0"/>
              <a:t> 3,2 </a:t>
            </a:r>
            <a:r>
              <a:rPr lang="ru-RU" sz="1600" dirty="0" err="1" smtClean="0"/>
              <a:t>млрд</a:t>
            </a:r>
            <a:r>
              <a:rPr lang="ru-RU" sz="1600" dirty="0" smtClean="0"/>
              <a:t> дол. За 1929-1933 </a:t>
            </a:r>
            <a:r>
              <a:rPr lang="ru-RU" sz="1600" dirty="0" err="1" smtClean="0"/>
              <a:t>рр</a:t>
            </a:r>
            <a:r>
              <a:rPr lang="ru-RU" sz="1600" dirty="0" smtClean="0"/>
              <a:t>. </a:t>
            </a:r>
            <a:r>
              <a:rPr lang="ru-RU" sz="1600" dirty="0" err="1" smtClean="0"/>
              <a:t>збанкрутувало</a:t>
            </a:r>
            <a:r>
              <a:rPr lang="ru-RU" sz="1600" dirty="0" smtClean="0"/>
              <a:t> 130 тис. </a:t>
            </a:r>
            <a:r>
              <a:rPr lang="ru-RU" sz="1600" dirty="0" err="1" smtClean="0"/>
              <a:t>фірм</a:t>
            </a:r>
            <a:r>
              <a:rPr lang="ru-RU" sz="1600" dirty="0" smtClean="0"/>
              <a:t>, 19 </a:t>
            </a:r>
            <a:r>
              <a:rPr lang="ru-RU" sz="1600" dirty="0" err="1" smtClean="0"/>
              <a:t>залізничних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компаній</a:t>
            </a:r>
            <a:r>
              <a:rPr lang="ru-RU" sz="1600" dirty="0" smtClean="0"/>
              <a:t>, 5760 </a:t>
            </a:r>
            <a:r>
              <a:rPr lang="ru-RU" sz="1600" dirty="0" err="1" smtClean="0"/>
              <a:t>банків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879 тис. </a:t>
            </a:r>
            <a:r>
              <a:rPr lang="ru-RU" sz="1600" dirty="0" err="1" smtClean="0"/>
              <a:t>фермерів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Промисловість</a:t>
            </a:r>
            <a:r>
              <a:rPr lang="ru-RU" sz="1600" dirty="0" smtClean="0"/>
              <a:t> США </a:t>
            </a:r>
            <a:r>
              <a:rPr lang="ru-RU" sz="1600" dirty="0" err="1" smtClean="0"/>
              <a:t>повернулася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1911 р. У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</a:t>
            </a:r>
            <a:r>
              <a:rPr lang="ru-RU" sz="1600" dirty="0" err="1" smtClean="0"/>
              <a:t>знищували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товарні</a:t>
            </a:r>
            <a:r>
              <a:rPr lang="ru-RU" sz="1600" dirty="0" smtClean="0"/>
              <a:t> запаси: </a:t>
            </a:r>
            <a:r>
              <a:rPr lang="ru-RU" sz="1600" dirty="0" err="1" smtClean="0"/>
              <a:t>спалювали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пшеницю</a:t>
            </a:r>
            <a:r>
              <a:rPr lang="ru-RU" sz="1600" dirty="0" smtClean="0"/>
              <a:t>, </a:t>
            </a:r>
            <a:r>
              <a:rPr lang="ru-RU" sz="1600" dirty="0" err="1" smtClean="0"/>
              <a:t>каву</a:t>
            </a:r>
            <a:r>
              <a:rPr lang="ru-RU" sz="1600" dirty="0" smtClean="0"/>
              <a:t>, </a:t>
            </a:r>
            <a:r>
              <a:rPr lang="ru-RU" sz="1600" dirty="0" err="1" smtClean="0"/>
              <a:t>бавовну</a:t>
            </a:r>
            <a:r>
              <a:rPr lang="ru-RU" sz="1600" dirty="0" smtClean="0"/>
              <a:t>, </a:t>
            </a:r>
            <a:r>
              <a:rPr lang="ru-RU" sz="1600" dirty="0" err="1" smtClean="0"/>
              <a:t>виливали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річки</a:t>
            </a:r>
            <a:r>
              <a:rPr lang="ru-RU" sz="1600" dirty="0" smtClean="0"/>
              <a:t> молоко. </a:t>
            </a:r>
            <a:r>
              <a:rPr lang="ru-RU" sz="1600" dirty="0" err="1" smtClean="0"/>
              <a:t>Падіння</a:t>
            </a:r>
            <a:r>
              <a:rPr lang="ru-RU" sz="1600" dirty="0" smtClean="0"/>
              <a:t> курсу </a:t>
            </a:r>
            <a:r>
              <a:rPr lang="ru-RU" sz="1600" dirty="0" err="1" smtClean="0"/>
              <a:t>акцій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завдало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фінансової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шкоди</a:t>
            </a:r>
            <a:r>
              <a:rPr lang="ru-RU" sz="1600" dirty="0" smtClean="0"/>
              <a:t> 15-20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американців</a:t>
            </a:r>
            <a:r>
              <a:rPr lang="ru-RU" sz="1600" dirty="0" smtClean="0"/>
              <a:t>. У 1933 р.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безробітних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сягнула</a:t>
            </a:r>
            <a:r>
              <a:rPr lang="ru-RU" sz="1600" dirty="0" smtClean="0"/>
              <a:t> 17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. </a:t>
            </a:r>
            <a:r>
              <a:rPr lang="ru-RU" sz="1600" dirty="0" err="1" smtClean="0"/>
              <a:t>Країна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охоплена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масовими</a:t>
            </a:r>
            <a:r>
              <a:rPr lang="ru-RU" sz="1600" dirty="0" smtClean="0"/>
              <a:t> протестами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dirty="0" err="1" smtClean="0"/>
              <a:t>Втрати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тиждень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досягли</a:t>
            </a:r>
            <a:r>
              <a:rPr lang="ru-RU" sz="1600" dirty="0" smtClean="0"/>
              <a:t> 30 </a:t>
            </a:r>
            <a:r>
              <a:rPr lang="ru-RU" sz="1600" dirty="0" err="1" smtClean="0"/>
              <a:t>мільярдів</a:t>
            </a:r>
            <a:r>
              <a:rPr lang="ru-RU" sz="1600" dirty="0" smtClean="0"/>
              <a:t> – в десять раз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тогочасний</a:t>
            </a:r>
            <a:r>
              <a:rPr lang="ru-RU" sz="1600" dirty="0" smtClean="0"/>
              <a:t> бюджет США. </a:t>
            </a:r>
            <a:r>
              <a:rPr lang="ru-RU" sz="1600" dirty="0" err="1" smtClean="0"/>
              <a:t>Річард</a:t>
            </a:r>
            <a:r>
              <a:rPr lang="ru-RU" sz="1600" dirty="0" smtClean="0"/>
              <a:t> </a:t>
            </a:r>
            <a:r>
              <a:rPr lang="ru-RU" sz="1600" dirty="0" err="1" smtClean="0"/>
              <a:t>Селсмен</a:t>
            </a:r>
            <a:r>
              <a:rPr lang="ru-RU" sz="1600" dirty="0" smtClean="0"/>
              <a:t>, </a:t>
            </a:r>
            <a:r>
              <a:rPr lang="ru-RU" sz="1600" dirty="0" err="1" smtClean="0"/>
              <a:t>дослідник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Депресії</a:t>
            </a:r>
            <a:r>
              <a:rPr lang="ru-RU" sz="1600" dirty="0" smtClean="0"/>
              <a:t>, писав про обвал 1929: «</a:t>
            </a:r>
            <a:r>
              <a:rPr lang="ru-RU" sz="1600" dirty="0" err="1" smtClean="0"/>
              <a:t>Кожен</a:t>
            </a:r>
            <a:r>
              <a:rPr lang="ru-RU" sz="1600" dirty="0" smtClean="0"/>
              <a:t>, </a:t>
            </a:r>
            <a:r>
              <a:rPr lang="ru-RU" sz="1600" dirty="0" err="1" smtClean="0"/>
              <a:t>хто</a:t>
            </a:r>
            <a:r>
              <a:rPr lang="ru-RU" sz="1600" dirty="0" smtClean="0"/>
              <a:t> </a:t>
            </a:r>
            <a:r>
              <a:rPr lang="ru-RU" sz="1600" dirty="0" err="1" smtClean="0"/>
              <a:t>купував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акції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середині</a:t>
            </a:r>
            <a:r>
              <a:rPr lang="ru-RU" sz="1600" dirty="0" smtClean="0"/>
              <a:t> 1929, </a:t>
            </a:r>
            <a:r>
              <a:rPr lang="ru-RU" sz="1600" dirty="0" err="1" smtClean="0"/>
              <a:t>побачив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більша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дорослого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зникала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ніколи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повернутися</a:t>
            </a:r>
            <a:r>
              <a:rPr lang="ru-RU" sz="1600" dirty="0" smtClean="0"/>
              <a:t>».</a:t>
            </a:r>
            <a:br>
              <a:rPr lang="ru-RU" sz="1600" dirty="0" smtClean="0"/>
            </a:br>
            <a:r>
              <a:rPr lang="ru-RU" sz="1600" dirty="0" err="1" smtClean="0"/>
              <a:t>Біржова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паніка</a:t>
            </a:r>
            <a:r>
              <a:rPr lang="ru-RU" sz="1600" dirty="0" smtClean="0"/>
              <a:t> мала </a:t>
            </a:r>
            <a:r>
              <a:rPr lang="ru-RU" sz="1600" dirty="0" err="1" smtClean="0"/>
              <a:t>значний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економіку</a:t>
            </a:r>
            <a:r>
              <a:rPr lang="ru-RU" sz="1600" dirty="0" smtClean="0"/>
              <a:t> США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. Вона </a:t>
            </a:r>
            <a:r>
              <a:rPr lang="ru-RU" sz="1600" dirty="0" err="1" smtClean="0"/>
              <a:t>ознаменувала</a:t>
            </a:r>
            <a:r>
              <a:rPr lang="ru-RU" sz="1600" dirty="0" smtClean="0"/>
              <a:t> початок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Депресії</a:t>
            </a:r>
            <a:r>
              <a:rPr lang="ru-RU" sz="1600" dirty="0" smtClean="0"/>
              <a:t> –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з'ясовано</a:t>
            </a:r>
            <a:r>
              <a:rPr lang="ru-RU" sz="1600" dirty="0" smtClean="0"/>
              <a:t> однозначно,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ця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паніка</a:t>
            </a:r>
            <a:r>
              <a:rPr lang="ru-RU" sz="1600" dirty="0" smtClean="0"/>
              <a:t> причиною </a:t>
            </a:r>
            <a:r>
              <a:rPr lang="ru-RU" sz="1600" dirty="0" err="1" smtClean="0"/>
              <a:t>чи</a:t>
            </a:r>
            <a:r>
              <a:rPr lang="ru-RU" sz="1600" dirty="0" smtClean="0"/>
              <a:t> першим симптомом </a:t>
            </a:r>
            <a:r>
              <a:rPr lang="ru-RU" sz="1600" dirty="0" err="1" smtClean="0"/>
              <a:t>депресії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Зменшення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цін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біржі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викликало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банкрутств</a:t>
            </a:r>
            <a:r>
              <a:rPr lang="ru-RU" sz="1600" dirty="0" smtClean="0"/>
              <a:t>, </a:t>
            </a:r>
            <a:r>
              <a:rPr lang="ru-RU" sz="1600" dirty="0" err="1" smtClean="0"/>
              <a:t>закриття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компаній</a:t>
            </a:r>
            <a:r>
              <a:rPr lang="ru-RU" sz="1600" dirty="0" smtClean="0"/>
              <a:t>, </a:t>
            </a:r>
            <a:r>
              <a:rPr lang="ru-RU" sz="1600" dirty="0" err="1" smtClean="0"/>
              <a:t>звільнень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робітників</a:t>
            </a:r>
            <a:r>
              <a:rPr lang="ru-RU" sz="1600" dirty="0" smtClean="0"/>
              <a:t> – </a:t>
            </a:r>
            <a:r>
              <a:rPr lang="ru-RU" sz="1600" dirty="0" err="1" smtClean="0"/>
              <a:t>це</a:t>
            </a:r>
            <a:r>
              <a:rPr lang="ru-RU" sz="1600" dirty="0" smtClean="0"/>
              <a:t>, без </a:t>
            </a:r>
            <a:r>
              <a:rPr lang="ru-RU" sz="1600" dirty="0" err="1" smtClean="0"/>
              <a:t>сумніву</a:t>
            </a:r>
            <a:r>
              <a:rPr lang="ru-RU" sz="1600" dirty="0" smtClean="0"/>
              <a:t>, мало </a:t>
            </a:r>
            <a:r>
              <a:rPr lang="ru-RU" sz="1600" dirty="0" err="1" smtClean="0"/>
              <a:t>значний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розвиток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кризи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однією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точок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те,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паніка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Уолл-Стріт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прискорила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перебіг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подій</a:t>
            </a:r>
            <a:r>
              <a:rPr lang="ru-RU" sz="1600" dirty="0" smtClean="0"/>
              <a:t> в рамках </a:t>
            </a:r>
            <a:r>
              <a:rPr lang="ru-RU" sz="1600" dirty="0" err="1" smtClean="0"/>
              <a:t>економічних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циклів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6286544" cy="376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7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571876"/>
            <a:ext cx="6163613" cy="298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71438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Ріст фінансових обов'язків населення США</a:t>
            </a:r>
            <a:endParaRPr lang="ru-RU" sz="2800" b="1" dirty="0"/>
          </a:p>
        </p:txBody>
      </p:sp>
      <p:pic>
        <p:nvPicPr>
          <p:cNvPr id="4" name="Содержимое 3" descr="9е.jpeg"/>
          <p:cNvPicPr>
            <a:picLocks noGrp="1" noChangeAspect="1"/>
          </p:cNvPicPr>
          <p:nvPr>
            <p:ph idx="1"/>
          </p:nvPr>
        </p:nvPicPr>
        <p:blipFill>
          <a:blip r:embed="rId2"/>
          <a:srcRect l="3616" t="12529" r="12161" b="17143"/>
          <a:stretch>
            <a:fillRect/>
          </a:stretch>
        </p:blipFill>
        <p:spPr>
          <a:xfrm>
            <a:off x="357158" y="1071546"/>
            <a:ext cx="8399724" cy="5260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64294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Політика Г.Гувера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600" dirty="0" err="1" smtClean="0"/>
              <a:t>Економічна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 президента Г. Гувера (1929-1933) </a:t>
            </a:r>
            <a:r>
              <a:rPr lang="ru-RU" sz="1600" dirty="0" err="1" smtClean="0"/>
              <a:t>спрямовувалася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антикризового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антициклічного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. Вона </a:t>
            </a:r>
            <a:r>
              <a:rPr lang="ru-RU" sz="1600" dirty="0" err="1" smtClean="0"/>
              <a:t>охоплювала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заходи, як </a:t>
            </a:r>
            <a:r>
              <a:rPr lang="ru-RU" sz="1600" dirty="0" err="1" smtClean="0"/>
              <a:t>посилення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торгового </a:t>
            </a:r>
            <a:r>
              <a:rPr lang="ru-RU" sz="1600" dirty="0" err="1" smtClean="0"/>
              <a:t>протекціонізму</a:t>
            </a:r>
            <a:r>
              <a:rPr lang="ru-RU" sz="1600" dirty="0" smtClean="0"/>
              <a:t>, </a:t>
            </a:r>
            <a:r>
              <a:rPr lang="ru-RU" sz="1600" dirty="0" err="1" smtClean="0"/>
              <a:t>збільшення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інвестицій</a:t>
            </a:r>
            <a:r>
              <a:rPr lang="ru-RU" sz="1600" dirty="0" smtClean="0"/>
              <a:t> у </a:t>
            </a:r>
            <a:r>
              <a:rPr lang="ru-RU" sz="1600" dirty="0" err="1" smtClean="0"/>
              <a:t>капітальне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будівництво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державне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кредитування</a:t>
            </a:r>
            <a:r>
              <a:rPr lang="ru-RU" sz="1600" dirty="0" smtClean="0"/>
              <a:t> приватного </a:t>
            </a:r>
            <a:r>
              <a:rPr lang="ru-RU" sz="1600" dirty="0" err="1" smtClean="0"/>
              <a:t>бізнесу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зменшення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облікової</a:t>
            </a:r>
            <a:r>
              <a:rPr lang="ru-RU" sz="1600" dirty="0" smtClean="0"/>
              <a:t> ставки, </a:t>
            </a:r>
            <a:r>
              <a:rPr lang="ru-RU" sz="1600" dirty="0" err="1" smtClean="0"/>
              <a:t>регулювання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ціноутворення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державні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будівельні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. У 1931 р.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створено </a:t>
            </a:r>
            <a:r>
              <a:rPr lang="ru-RU" sz="1600" dirty="0" err="1" smtClean="0"/>
              <a:t>Національну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кредитну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корпорацію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капіталом</a:t>
            </a:r>
            <a:r>
              <a:rPr lang="ru-RU" sz="1600" dirty="0" smtClean="0"/>
              <a:t> у 3,5 </a:t>
            </a:r>
            <a:r>
              <a:rPr lang="ru-RU" sz="1600" dirty="0" err="1" smtClean="0"/>
              <a:t>млрд</a:t>
            </a:r>
            <a:r>
              <a:rPr lang="ru-RU" sz="1600" dirty="0" smtClean="0"/>
              <a:t> дол. (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січня</a:t>
            </a:r>
            <a:r>
              <a:rPr lang="ru-RU" sz="1600" dirty="0" smtClean="0"/>
              <a:t> 1932 р. - </a:t>
            </a:r>
            <a:r>
              <a:rPr lang="ru-RU" sz="1600" dirty="0" err="1" smtClean="0"/>
              <a:t>Реконструктивна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фінансова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корпорація</a:t>
            </a:r>
            <a:r>
              <a:rPr lang="ru-RU" sz="1600" dirty="0" smtClean="0"/>
              <a:t>). Для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допомоги</a:t>
            </a:r>
            <a:r>
              <a:rPr lang="ru-RU" sz="1600" dirty="0" smtClean="0"/>
              <a:t> великим фермерам </a:t>
            </a:r>
            <a:r>
              <a:rPr lang="ru-RU" sz="1600" dirty="0" err="1" smtClean="0"/>
              <a:t>організовано</a:t>
            </a:r>
            <a:r>
              <a:rPr lang="ru-RU" sz="1600" dirty="0" smtClean="0"/>
              <a:t> </a:t>
            </a:r>
            <a:r>
              <a:rPr lang="ru-RU" sz="1600" dirty="0" err="1" smtClean="0"/>
              <a:t>Федеральне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фермерське</a:t>
            </a:r>
            <a:r>
              <a:rPr lang="ru-RU" sz="1600" dirty="0" smtClean="0"/>
              <a:t> бюро, </a:t>
            </a:r>
            <a:r>
              <a:rPr lang="ru-RU" sz="1600" dirty="0" err="1" smtClean="0"/>
              <a:t>завдання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полягало</a:t>
            </a:r>
            <a:r>
              <a:rPr lang="ru-RU" sz="1600" dirty="0" smtClean="0"/>
              <a:t> у </a:t>
            </a:r>
            <a:r>
              <a:rPr lang="ru-RU" sz="1600" dirty="0" err="1" smtClean="0"/>
              <a:t>підтриманні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сільськогосподарську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продукцію</a:t>
            </a:r>
            <a:r>
              <a:rPr lang="ru-RU" sz="1600" dirty="0" smtClean="0"/>
              <a:t>.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бюро не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успішною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в </a:t>
            </a:r>
            <a:r>
              <a:rPr lang="ru-RU" sz="1600" dirty="0" err="1" smtClean="0"/>
              <a:t>підсумку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призвело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дезорганізації</a:t>
            </a:r>
            <a:r>
              <a:rPr lang="ru-RU" sz="1600" dirty="0" smtClean="0"/>
              <a:t> ринку. З метою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купівельної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спроможності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введено "</a:t>
            </a:r>
            <a:r>
              <a:rPr lang="ru-RU" sz="1600" dirty="0" err="1" smtClean="0"/>
              <a:t>сухий</a:t>
            </a:r>
            <a:r>
              <a:rPr lang="ru-RU" sz="1600" dirty="0" smtClean="0"/>
              <a:t>" закон. Як </a:t>
            </a:r>
            <a:r>
              <a:rPr lang="ru-RU" sz="1600" dirty="0" err="1" smtClean="0"/>
              <a:t>наслідок</a:t>
            </a:r>
            <a:r>
              <a:rPr lang="ru-RU" sz="1600" dirty="0" smtClean="0"/>
              <a:t>, у США </a:t>
            </a:r>
            <a:r>
              <a:rPr lang="ru-RU" sz="1600" dirty="0" err="1" smtClean="0"/>
              <a:t>випивали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</a:t>
            </a:r>
            <a:r>
              <a:rPr lang="ru-RU" sz="1600" dirty="0" err="1" smtClean="0"/>
              <a:t>удвічі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спиртного,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до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. </a:t>
            </a:r>
            <a:r>
              <a:rPr lang="ru-RU" sz="1600" dirty="0" err="1" smtClean="0"/>
              <a:t>Почався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вибух</a:t>
            </a:r>
            <a:r>
              <a:rPr lang="ru-RU" sz="1600" dirty="0" smtClean="0"/>
              <a:t> - </a:t>
            </a:r>
            <a:r>
              <a:rPr lang="ru-RU" sz="1600" dirty="0" err="1" smtClean="0"/>
              <a:t>масові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страйки</a:t>
            </a:r>
            <a:r>
              <a:rPr lang="ru-RU" sz="1600" dirty="0" smtClean="0"/>
              <a:t>, "</a:t>
            </a:r>
            <a:r>
              <a:rPr lang="ru-RU" sz="1600" dirty="0" err="1" smtClean="0"/>
              <a:t>голодні</a:t>
            </a:r>
            <a:r>
              <a:rPr lang="ru-RU" sz="1600" dirty="0" smtClean="0"/>
              <a:t>" походи </a:t>
            </a:r>
            <a:r>
              <a:rPr lang="ru-RU" sz="1600" dirty="0" err="1" smtClean="0"/>
              <a:t>безробітних</a:t>
            </a:r>
            <a:r>
              <a:rPr lang="ru-RU" sz="1600" dirty="0" smtClean="0"/>
              <a:t> на Вашингтон</a:t>
            </a:r>
            <a:endParaRPr lang="ru-RU" sz="1600" dirty="0"/>
          </a:p>
        </p:txBody>
      </p:sp>
      <p:pic>
        <p:nvPicPr>
          <p:cNvPr id="4" name="Рисунок 3" descr="10е.jpeg"/>
          <p:cNvPicPr>
            <a:picLocks noChangeAspect="1"/>
          </p:cNvPicPr>
          <p:nvPr/>
        </p:nvPicPr>
        <p:blipFill>
          <a:blip r:embed="rId2"/>
          <a:srcRect b="8999"/>
          <a:stretch>
            <a:fillRect/>
          </a:stretch>
        </p:blipFill>
        <p:spPr>
          <a:xfrm>
            <a:off x="428596" y="4429132"/>
            <a:ext cx="4064000" cy="216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1е.jpg"/>
          <p:cNvPicPr>
            <a:picLocks noChangeAspect="1"/>
          </p:cNvPicPr>
          <p:nvPr/>
        </p:nvPicPr>
        <p:blipFill>
          <a:blip r:embed="rId3" cstate="print"/>
          <a:srcRect l="7460" t="3226" r="9072"/>
          <a:stretch>
            <a:fillRect/>
          </a:stretch>
        </p:blipFill>
        <p:spPr>
          <a:xfrm>
            <a:off x="5143504" y="4286256"/>
            <a:ext cx="350525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е.jpg"/>
          <p:cNvPicPr>
            <a:picLocks noChangeAspect="1"/>
          </p:cNvPicPr>
          <p:nvPr/>
        </p:nvPicPr>
        <p:blipFill>
          <a:blip r:embed="rId2"/>
          <a:srcRect l="13813" r="4238"/>
          <a:stretch>
            <a:fillRect/>
          </a:stretch>
        </p:blipFill>
        <p:spPr>
          <a:xfrm>
            <a:off x="5000628" y="3500438"/>
            <a:ext cx="387893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28"/>
            <a:ext cx="4762500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е.jpg"/>
          <p:cNvPicPr>
            <a:picLocks noChangeAspect="1"/>
          </p:cNvPicPr>
          <p:nvPr/>
        </p:nvPicPr>
        <p:blipFill>
          <a:blip r:embed="rId4"/>
          <a:srcRect l="1559" t="4479" r="6570"/>
          <a:stretch>
            <a:fillRect/>
          </a:stretch>
        </p:blipFill>
        <p:spPr>
          <a:xfrm>
            <a:off x="5214942" y="500042"/>
            <a:ext cx="3536451" cy="283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1156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Економічна криза 1929-1933 рр у США </vt:lpstr>
      <vt:lpstr>Велика депресія та її періоди </vt:lpstr>
      <vt:lpstr>Початок кризи саме в США пояснюють такими причинами</vt:lpstr>
      <vt:lpstr>Презентация PowerPoint</vt:lpstr>
      <vt:lpstr>Презентация PowerPoint</vt:lpstr>
      <vt:lpstr>Презентация PowerPoint</vt:lpstr>
      <vt:lpstr>Ріст фінансових обов'язків населення США</vt:lpstr>
      <vt:lpstr>Політика Г.Гувера</vt:lpstr>
      <vt:lpstr>Презентация PowerPoint</vt:lpstr>
      <vt:lpstr> «Новий курс» Ф.Рузвельта</vt:lpstr>
      <vt:lpstr>Презентация PowerPoint</vt:lpstr>
      <vt:lpstr>Наслідки економічної кризи для США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криза 1929-1933 рр у США</dc:title>
  <dc:creator>user</dc:creator>
  <cp:lastModifiedBy>user1</cp:lastModifiedBy>
  <cp:revision>2</cp:revision>
  <dcterms:created xsi:type="dcterms:W3CDTF">2020-04-11T11:28:16Z</dcterms:created>
  <dcterms:modified xsi:type="dcterms:W3CDTF">2020-05-17T20:43:05Z</dcterms:modified>
</cp:coreProperties>
</file>