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71" r:id="rId6"/>
    <p:sldId id="272" r:id="rId7"/>
    <p:sldId id="263" r:id="rId8"/>
    <p:sldId id="275" r:id="rId9"/>
    <p:sldId id="274" r:id="rId10"/>
    <p:sldId id="259" r:id="rId11"/>
    <p:sldId id="264" r:id="rId12"/>
    <p:sldId id="265" r:id="rId13"/>
    <p:sldId id="273" r:id="rId14"/>
    <p:sldId id="266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73E37-64DC-4C2D-A1B8-DBFF5DCB864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47BF09-6603-4CBD-8DE0-7D9B3FE988D0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затребуваність</a:t>
          </a:r>
          <a:endParaRPr lang="ru-RU" sz="2000" dirty="0">
            <a:solidFill>
              <a:schemeClr val="bg1"/>
            </a:solidFill>
          </a:endParaRPr>
        </a:p>
      </dgm:t>
    </dgm:pt>
    <dgm:pt modelId="{E7E3D057-453B-4E75-AEB1-D7C7D977E0E8}" type="parTrans" cxnId="{A7936389-9B08-46DD-A9B3-C0BF81BD9654}">
      <dgm:prSet/>
      <dgm:spPr/>
      <dgm:t>
        <a:bodyPr/>
        <a:lstStyle/>
        <a:p>
          <a:endParaRPr lang="ru-RU"/>
        </a:p>
      </dgm:t>
    </dgm:pt>
    <dgm:pt modelId="{D748D6F9-D1C0-48B3-8A60-B8697FA63E82}" type="sibTrans" cxnId="{A7936389-9B08-46DD-A9B3-C0BF81BD9654}">
      <dgm:prSet/>
      <dgm:spPr/>
      <dgm:t>
        <a:bodyPr/>
        <a:lstStyle/>
        <a:p>
          <a:endParaRPr lang="ru-RU"/>
        </a:p>
      </dgm:t>
    </dgm:pt>
    <dgm:pt modelId="{7D85A42F-A0A2-4A8B-90C5-6CA27AF6DCD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новизна</a:t>
          </a:r>
          <a:endParaRPr lang="ru-RU" sz="2000" dirty="0">
            <a:solidFill>
              <a:schemeClr val="bg1"/>
            </a:solidFill>
          </a:endParaRPr>
        </a:p>
      </dgm:t>
    </dgm:pt>
    <dgm:pt modelId="{F9886658-4C4F-4A7A-A76A-3CD126A7CB00}" type="parTrans" cxnId="{5EAE43D1-9B99-48CE-B23B-4388BAE9DA5E}">
      <dgm:prSet/>
      <dgm:spPr/>
      <dgm:t>
        <a:bodyPr/>
        <a:lstStyle/>
        <a:p>
          <a:endParaRPr lang="ru-RU"/>
        </a:p>
      </dgm:t>
    </dgm:pt>
    <dgm:pt modelId="{A74C2F64-D008-4DCD-99CF-5EF83550F3FC}" type="sibTrans" cxnId="{5EAE43D1-9B99-48CE-B23B-4388BAE9DA5E}">
      <dgm:prSet/>
      <dgm:spPr/>
      <dgm:t>
        <a:bodyPr/>
        <a:lstStyle/>
        <a:p>
          <a:endParaRPr lang="ru-RU"/>
        </a:p>
      </dgm:t>
    </dgm:pt>
    <dgm:pt modelId="{212DB400-7F3D-417D-8011-EF86DF690FE0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Перспектива розвитку</a:t>
          </a:r>
          <a:endParaRPr lang="ru-RU" sz="2000" dirty="0">
            <a:solidFill>
              <a:schemeClr val="bg1"/>
            </a:solidFill>
          </a:endParaRPr>
        </a:p>
      </dgm:t>
    </dgm:pt>
    <dgm:pt modelId="{1BEE8D8A-FC94-4F05-A356-D2E14DAB615B}" type="parTrans" cxnId="{93B5AC91-98EB-4B51-BF35-F6468986946F}">
      <dgm:prSet/>
      <dgm:spPr/>
      <dgm:t>
        <a:bodyPr/>
        <a:lstStyle/>
        <a:p>
          <a:endParaRPr lang="ru-RU"/>
        </a:p>
      </dgm:t>
    </dgm:pt>
    <dgm:pt modelId="{ED0CD494-5FFD-452D-B531-4C89D10B87D1}" type="sibTrans" cxnId="{93B5AC91-98EB-4B51-BF35-F6468986946F}">
      <dgm:prSet/>
      <dgm:spPr/>
      <dgm:t>
        <a:bodyPr/>
        <a:lstStyle/>
        <a:p>
          <a:endParaRPr lang="ru-RU"/>
        </a:p>
      </dgm:t>
    </dgm:pt>
    <dgm:pt modelId="{EC619410-9CE6-44A1-924B-46DC439E4E62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000" dirty="0" err="1" smtClean="0">
              <a:solidFill>
                <a:schemeClr val="bg1"/>
              </a:solidFill>
            </a:rPr>
            <a:t>Конкурентоспро-можність</a:t>
          </a:r>
          <a:endParaRPr lang="ru-RU" sz="2000" dirty="0">
            <a:solidFill>
              <a:schemeClr val="bg1"/>
            </a:solidFill>
          </a:endParaRPr>
        </a:p>
      </dgm:t>
    </dgm:pt>
    <dgm:pt modelId="{BB357C30-2264-46B7-B2CF-0B5480B23728}" type="parTrans" cxnId="{CE1CEF41-2D5B-4508-B302-E1E1EA48CCE8}">
      <dgm:prSet/>
      <dgm:spPr/>
      <dgm:t>
        <a:bodyPr/>
        <a:lstStyle/>
        <a:p>
          <a:endParaRPr lang="ru-RU"/>
        </a:p>
      </dgm:t>
    </dgm:pt>
    <dgm:pt modelId="{B178ED79-143F-4D66-BD28-48FCADE3A3F3}" type="sibTrans" cxnId="{CE1CEF41-2D5B-4508-B302-E1E1EA48CCE8}">
      <dgm:prSet/>
      <dgm:spPr/>
      <dgm:t>
        <a:bodyPr/>
        <a:lstStyle/>
        <a:p>
          <a:endParaRPr lang="ru-RU"/>
        </a:p>
      </dgm:t>
    </dgm:pt>
    <dgm:pt modelId="{823CDDAC-8F74-4BB3-9097-70EE9DF10E7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прибутковість</a:t>
          </a:r>
          <a:endParaRPr lang="ru-RU" sz="2000" dirty="0">
            <a:solidFill>
              <a:schemeClr val="bg1"/>
            </a:solidFill>
          </a:endParaRPr>
        </a:p>
      </dgm:t>
    </dgm:pt>
    <dgm:pt modelId="{20A41769-D039-47B1-AFDA-C3F375350414}" type="parTrans" cxnId="{68BBDC8D-88DC-4F2B-BBA8-0A6D00DECEAD}">
      <dgm:prSet/>
      <dgm:spPr/>
      <dgm:t>
        <a:bodyPr/>
        <a:lstStyle/>
        <a:p>
          <a:endParaRPr lang="ru-RU"/>
        </a:p>
      </dgm:t>
    </dgm:pt>
    <dgm:pt modelId="{B5D517FC-2BCB-46A7-A645-7A74F36861CF}" type="sibTrans" cxnId="{68BBDC8D-88DC-4F2B-BBA8-0A6D00DECEAD}">
      <dgm:prSet/>
      <dgm:spPr/>
      <dgm:t>
        <a:bodyPr/>
        <a:lstStyle/>
        <a:p>
          <a:endParaRPr lang="ru-RU"/>
        </a:p>
      </dgm:t>
    </dgm:pt>
    <dgm:pt modelId="{9703D513-FA74-4BDE-B7B5-583D5644E25F}" type="pres">
      <dgm:prSet presAssocID="{9AB73E37-64DC-4C2D-A1B8-DBFF5DCB8646}" presName="cycle" presStyleCnt="0">
        <dgm:presLayoutVars>
          <dgm:dir/>
          <dgm:resizeHandles val="exact"/>
        </dgm:presLayoutVars>
      </dgm:prSet>
      <dgm:spPr/>
    </dgm:pt>
    <dgm:pt modelId="{03D93CA3-35D1-458D-A32E-2579AF1D251E}" type="pres">
      <dgm:prSet presAssocID="{E147BF09-6603-4CBD-8DE0-7D9B3FE988D0}" presName="node" presStyleLbl="node1" presStyleIdx="0" presStyleCnt="5" custScaleX="135405" custScaleY="147055">
        <dgm:presLayoutVars>
          <dgm:bulletEnabled val="1"/>
        </dgm:presLayoutVars>
      </dgm:prSet>
      <dgm:spPr/>
    </dgm:pt>
    <dgm:pt modelId="{5B26AA19-5CBF-4326-9910-21D93CB6B1D3}" type="pres">
      <dgm:prSet presAssocID="{E147BF09-6603-4CBD-8DE0-7D9B3FE988D0}" presName="spNode" presStyleCnt="0"/>
      <dgm:spPr/>
    </dgm:pt>
    <dgm:pt modelId="{0F3E6D7C-5B7D-4740-AD6B-A45C6DA344D8}" type="pres">
      <dgm:prSet presAssocID="{D748D6F9-D1C0-48B3-8A60-B8697FA63E82}" presName="sibTrans" presStyleLbl="sibTrans1D1" presStyleIdx="0" presStyleCnt="5"/>
      <dgm:spPr/>
    </dgm:pt>
    <dgm:pt modelId="{A70D7DAF-3DEE-4A93-97D6-F5A1572E0D72}" type="pres">
      <dgm:prSet presAssocID="{7D85A42F-A0A2-4A8B-90C5-6CA27AF6DCD8}" presName="node" presStyleLbl="node1" presStyleIdx="1" presStyleCnt="5" custScaleX="137637" custScaleY="146636" custRadScaleRad="108168" custRadScaleInc="24569">
        <dgm:presLayoutVars>
          <dgm:bulletEnabled val="1"/>
        </dgm:presLayoutVars>
      </dgm:prSet>
      <dgm:spPr/>
    </dgm:pt>
    <dgm:pt modelId="{F9429922-2830-4476-9648-01A6B05461E9}" type="pres">
      <dgm:prSet presAssocID="{7D85A42F-A0A2-4A8B-90C5-6CA27AF6DCD8}" presName="spNode" presStyleCnt="0"/>
      <dgm:spPr/>
    </dgm:pt>
    <dgm:pt modelId="{660F2988-C9ED-4BF1-8E55-D7E17B27DD05}" type="pres">
      <dgm:prSet presAssocID="{A74C2F64-D008-4DCD-99CF-5EF83550F3FC}" presName="sibTrans" presStyleLbl="sibTrans1D1" presStyleIdx="1" presStyleCnt="5"/>
      <dgm:spPr/>
    </dgm:pt>
    <dgm:pt modelId="{E43D0DA2-A1E1-4BB6-B199-521818BF3831}" type="pres">
      <dgm:prSet presAssocID="{212DB400-7F3D-417D-8011-EF86DF690FE0}" presName="node" presStyleLbl="node1" presStyleIdx="2" presStyleCnt="5" custScaleX="136832" custScaleY="148311" custRadScaleRad="107960" custRadScaleInc="-42635">
        <dgm:presLayoutVars>
          <dgm:bulletEnabled val="1"/>
        </dgm:presLayoutVars>
      </dgm:prSet>
      <dgm:spPr/>
    </dgm:pt>
    <dgm:pt modelId="{0A569304-CEC2-4B68-AB47-871674567731}" type="pres">
      <dgm:prSet presAssocID="{212DB400-7F3D-417D-8011-EF86DF690FE0}" presName="spNode" presStyleCnt="0"/>
      <dgm:spPr/>
    </dgm:pt>
    <dgm:pt modelId="{78B1AD27-5128-42AC-ABF1-1E86076847C3}" type="pres">
      <dgm:prSet presAssocID="{ED0CD494-5FFD-452D-B531-4C89D10B87D1}" presName="sibTrans" presStyleLbl="sibTrans1D1" presStyleIdx="2" presStyleCnt="5"/>
      <dgm:spPr/>
    </dgm:pt>
    <dgm:pt modelId="{724F2D20-0230-46A0-A743-DC57DE644BC8}" type="pres">
      <dgm:prSet presAssocID="{EC619410-9CE6-44A1-924B-46DC439E4E62}" presName="node" presStyleLbl="node1" presStyleIdx="3" presStyleCnt="5" custScaleX="137764" custScaleY="141269" custRadScaleRad="105103" custRadScaleInc="36066">
        <dgm:presLayoutVars>
          <dgm:bulletEnabled val="1"/>
        </dgm:presLayoutVars>
      </dgm:prSet>
      <dgm:spPr/>
    </dgm:pt>
    <dgm:pt modelId="{C230A02D-6DEC-48F1-9A40-84566CA8E385}" type="pres">
      <dgm:prSet presAssocID="{EC619410-9CE6-44A1-924B-46DC439E4E62}" presName="spNode" presStyleCnt="0"/>
      <dgm:spPr/>
    </dgm:pt>
    <dgm:pt modelId="{22BEB978-01C3-421F-913F-A5987CBFF429}" type="pres">
      <dgm:prSet presAssocID="{B178ED79-143F-4D66-BD28-48FCADE3A3F3}" presName="sibTrans" presStyleLbl="sibTrans1D1" presStyleIdx="3" presStyleCnt="5"/>
      <dgm:spPr/>
    </dgm:pt>
    <dgm:pt modelId="{EF50B04F-7DFE-4FEC-B720-D836AF522A40}" type="pres">
      <dgm:prSet presAssocID="{823CDDAC-8F74-4BB3-9097-70EE9DF10E77}" presName="node" presStyleLbl="node1" presStyleIdx="4" presStyleCnt="5" custScaleX="137129" custScaleY="145082" custRadScaleRad="106442" custRadScaleInc="-17931">
        <dgm:presLayoutVars>
          <dgm:bulletEnabled val="1"/>
        </dgm:presLayoutVars>
      </dgm:prSet>
      <dgm:spPr/>
    </dgm:pt>
    <dgm:pt modelId="{381A5F9A-A75F-4F7F-9269-03CD33B37E3F}" type="pres">
      <dgm:prSet presAssocID="{823CDDAC-8F74-4BB3-9097-70EE9DF10E77}" presName="spNode" presStyleCnt="0"/>
      <dgm:spPr/>
    </dgm:pt>
    <dgm:pt modelId="{ECDE6CF5-518A-4286-9BC0-A275F011C676}" type="pres">
      <dgm:prSet presAssocID="{B5D517FC-2BCB-46A7-A645-7A74F36861CF}" presName="sibTrans" presStyleLbl="sibTrans1D1" presStyleIdx="4" presStyleCnt="5"/>
      <dgm:spPr/>
    </dgm:pt>
  </dgm:ptLst>
  <dgm:cxnLst>
    <dgm:cxn modelId="{65F9ED74-F186-4666-A5DB-E5EAD9D82473}" type="presOf" srcId="{ED0CD494-5FFD-452D-B531-4C89D10B87D1}" destId="{78B1AD27-5128-42AC-ABF1-1E86076847C3}" srcOrd="0" destOrd="0" presId="urn:microsoft.com/office/officeart/2005/8/layout/cycle6"/>
    <dgm:cxn modelId="{68BBDC8D-88DC-4F2B-BBA8-0A6D00DECEAD}" srcId="{9AB73E37-64DC-4C2D-A1B8-DBFF5DCB8646}" destId="{823CDDAC-8F74-4BB3-9097-70EE9DF10E77}" srcOrd="4" destOrd="0" parTransId="{20A41769-D039-47B1-AFDA-C3F375350414}" sibTransId="{B5D517FC-2BCB-46A7-A645-7A74F36861CF}"/>
    <dgm:cxn modelId="{A56C666C-2C7F-4761-911E-39A0188FB58C}" type="presOf" srcId="{B5D517FC-2BCB-46A7-A645-7A74F36861CF}" destId="{ECDE6CF5-518A-4286-9BC0-A275F011C676}" srcOrd="0" destOrd="0" presId="urn:microsoft.com/office/officeart/2005/8/layout/cycle6"/>
    <dgm:cxn modelId="{A7936389-9B08-46DD-A9B3-C0BF81BD9654}" srcId="{9AB73E37-64DC-4C2D-A1B8-DBFF5DCB8646}" destId="{E147BF09-6603-4CBD-8DE0-7D9B3FE988D0}" srcOrd="0" destOrd="0" parTransId="{E7E3D057-453B-4E75-AEB1-D7C7D977E0E8}" sibTransId="{D748D6F9-D1C0-48B3-8A60-B8697FA63E82}"/>
    <dgm:cxn modelId="{EA9EF56E-1AB5-40CC-B5A4-3539EA01AA90}" type="presOf" srcId="{EC619410-9CE6-44A1-924B-46DC439E4E62}" destId="{724F2D20-0230-46A0-A743-DC57DE644BC8}" srcOrd="0" destOrd="0" presId="urn:microsoft.com/office/officeart/2005/8/layout/cycle6"/>
    <dgm:cxn modelId="{5EAE43D1-9B99-48CE-B23B-4388BAE9DA5E}" srcId="{9AB73E37-64DC-4C2D-A1B8-DBFF5DCB8646}" destId="{7D85A42F-A0A2-4A8B-90C5-6CA27AF6DCD8}" srcOrd="1" destOrd="0" parTransId="{F9886658-4C4F-4A7A-A76A-3CD126A7CB00}" sibTransId="{A74C2F64-D008-4DCD-99CF-5EF83550F3FC}"/>
    <dgm:cxn modelId="{399D27E6-A39D-427E-A5D0-CFFDAA4B6125}" type="presOf" srcId="{B178ED79-143F-4D66-BD28-48FCADE3A3F3}" destId="{22BEB978-01C3-421F-913F-A5987CBFF429}" srcOrd="0" destOrd="0" presId="urn:microsoft.com/office/officeart/2005/8/layout/cycle6"/>
    <dgm:cxn modelId="{580A02E0-A78F-405B-BB68-58BB14545941}" type="presOf" srcId="{7D85A42F-A0A2-4A8B-90C5-6CA27AF6DCD8}" destId="{A70D7DAF-3DEE-4A93-97D6-F5A1572E0D72}" srcOrd="0" destOrd="0" presId="urn:microsoft.com/office/officeart/2005/8/layout/cycle6"/>
    <dgm:cxn modelId="{C4A7AB6E-06C1-446C-B941-1BC603C8113D}" type="presOf" srcId="{E147BF09-6603-4CBD-8DE0-7D9B3FE988D0}" destId="{03D93CA3-35D1-458D-A32E-2579AF1D251E}" srcOrd="0" destOrd="0" presId="urn:microsoft.com/office/officeart/2005/8/layout/cycle6"/>
    <dgm:cxn modelId="{CE1CEF41-2D5B-4508-B302-E1E1EA48CCE8}" srcId="{9AB73E37-64DC-4C2D-A1B8-DBFF5DCB8646}" destId="{EC619410-9CE6-44A1-924B-46DC439E4E62}" srcOrd="3" destOrd="0" parTransId="{BB357C30-2264-46B7-B2CF-0B5480B23728}" sibTransId="{B178ED79-143F-4D66-BD28-48FCADE3A3F3}"/>
    <dgm:cxn modelId="{6A80D89B-C1C4-488B-9EC5-BEB96B9AB254}" type="presOf" srcId="{212DB400-7F3D-417D-8011-EF86DF690FE0}" destId="{E43D0DA2-A1E1-4BB6-B199-521818BF3831}" srcOrd="0" destOrd="0" presId="urn:microsoft.com/office/officeart/2005/8/layout/cycle6"/>
    <dgm:cxn modelId="{36D86843-85E4-40B1-8895-5897EE1319C6}" type="presOf" srcId="{823CDDAC-8F74-4BB3-9097-70EE9DF10E77}" destId="{EF50B04F-7DFE-4FEC-B720-D836AF522A40}" srcOrd="0" destOrd="0" presId="urn:microsoft.com/office/officeart/2005/8/layout/cycle6"/>
    <dgm:cxn modelId="{B1B446B7-4CAA-4292-886D-FE89039C81FE}" type="presOf" srcId="{9AB73E37-64DC-4C2D-A1B8-DBFF5DCB8646}" destId="{9703D513-FA74-4BDE-B7B5-583D5644E25F}" srcOrd="0" destOrd="0" presId="urn:microsoft.com/office/officeart/2005/8/layout/cycle6"/>
    <dgm:cxn modelId="{93B5AC91-98EB-4B51-BF35-F6468986946F}" srcId="{9AB73E37-64DC-4C2D-A1B8-DBFF5DCB8646}" destId="{212DB400-7F3D-417D-8011-EF86DF690FE0}" srcOrd="2" destOrd="0" parTransId="{1BEE8D8A-FC94-4F05-A356-D2E14DAB615B}" sibTransId="{ED0CD494-5FFD-452D-B531-4C89D10B87D1}"/>
    <dgm:cxn modelId="{477BA362-C8D2-4469-9C98-C70BB3DFEC70}" type="presOf" srcId="{A74C2F64-D008-4DCD-99CF-5EF83550F3FC}" destId="{660F2988-C9ED-4BF1-8E55-D7E17B27DD05}" srcOrd="0" destOrd="0" presId="urn:microsoft.com/office/officeart/2005/8/layout/cycle6"/>
    <dgm:cxn modelId="{EC672EE8-822C-4575-B7D1-995C03610641}" type="presOf" srcId="{D748D6F9-D1C0-48B3-8A60-B8697FA63E82}" destId="{0F3E6D7C-5B7D-4740-AD6B-A45C6DA344D8}" srcOrd="0" destOrd="0" presId="urn:microsoft.com/office/officeart/2005/8/layout/cycle6"/>
    <dgm:cxn modelId="{6E61E809-7F5F-4AE4-BF31-8AFA2F6A73E2}" type="presParOf" srcId="{9703D513-FA74-4BDE-B7B5-583D5644E25F}" destId="{03D93CA3-35D1-458D-A32E-2579AF1D251E}" srcOrd="0" destOrd="0" presId="urn:microsoft.com/office/officeart/2005/8/layout/cycle6"/>
    <dgm:cxn modelId="{CE03870D-3180-4B89-8DF1-5F20D7EDC00E}" type="presParOf" srcId="{9703D513-FA74-4BDE-B7B5-583D5644E25F}" destId="{5B26AA19-5CBF-4326-9910-21D93CB6B1D3}" srcOrd="1" destOrd="0" presId="urn:microsoft.com/office/officeart/2005/8/layout/cycle6"/>
    <dgm:cxn modelId="{93369F26-4DF6-4156-B927-9699DA5ABE6F}" type="presParOf" srcId="{9703D513-FA74-4BDE-B7B5-583D5644E25F}" destId="{0F3E6D7C-5B7D-4740-AD6B-A45C6DA344D8}" srcOrd="2" destOrd="0" presId="urn:microsoft.com/office/officeart/2005/8/layout/cycle6"/>
    <dgm:cxn modelId="{9C3D1666-7525-46AE-B8C3-6CD876DDC26E}" type="presParOf" srcId="{9703D513-FA74-4BDE-B7B5-583D5644E25F}" destId="{A70D7DAF-3DEE-4A93-97D6-F5A1572E0D72}" srcOrd="3" destOrd="0" presId="urn:microsoft.com/office/officeart/2005/8/layout/cycle6"/>
    <dgm:cxn modelId="{5E5B906E-B93B-48A8-AA62-C5213CCF3C52}" type="presParOf" srcId="{9703D513-FA74-4BDE-B7B5-583D5644E25F}" destId="{F9429922-2830-4476-9648-01A6B05461E9}" srcOrd="4" destOrd="0" presId="urn:microsoft.com/office/officeart/2005/8/layout/cycle6"/>
    <dgm:cxn modelId="{59E0617D-C809-400C-A4D9-073383B0191C}" type="presParOf" srcId="{9703D513-FA74-4BDE-B7B5-583D5644E25F}" destId="{660F2988-C9ED-4BF1-8E55-D7E17B27DD05}" srcOrd="5" destOrd="0" presId="urn:microsoft.com/office/officeart/2005/8/layout/cycle6"/>
    <dgm:cxn modelId="{D2ACB357-D401-4BE0-8DAE-A2F4B98B245C}" type="presParOf" srcId="{9703D513-FA74-4BDE-B7B5-583D5644E25F}" destId="{E43D0DA2-A1E1-4BB6-B199-521818BF3831}" srcOrd="6" destOrd="0" presId="urn:microsoft.com/office/officeart/2005/8/layout/cycle6"/>
    <dgm:cxn modelId="{20DBB6E8-2B00-4D9B-AEA6-9A40714F29E4}" type="presParOf" srcId="{9703D513-FA74-4BDE-B7B5-583D5644E25F}" destId="{0A569304-CEC2-4B68-AB47-871674567731}" srcOrd="7" destOrd="0" presId="urn:microsoft.com/office/officeart/2005/8/layout/cycle6"/>
    <dgm:cxn modelId="{4B01D6F2-74BD-463E-BEDF-06985B97B1F7}" type="presParOf" srcId="{9703D513-FA74-4BDE-B7B5-583D5644E25F}" destId="{78B1AD27-5128-42AC-ABF1-1E86076847C3}" srcOrd="8" destOrd="0" presId="urn:microsoft.com/office/officeart/2005/8/layout/cycle6"/>
    <dgm:cxn modelId="{71639E1E-C3FC-4BF1-B7A9-50B13BC3A93A}" type="presParOf" srcId="{9703D513-FA74-4BDE-B7B5-583D5644E25F}" destId="{724F2D20-0230-46A0-A743-DC57DE644BC8}" srcOrd="9" destOrd="0" presId="urn:microsoft.com/office/officeart/2005/8/layout/cycle6"/>
    <dgm:cxn modelId="{A0285EFF-2395-4732-BE36-8FB6721A322E}" type="presParOf" srcId="{9703D513-FA74-4BDE-B7B5-583D5644E25F}" destId="{C230A02D-6DEC-48F1-9A40-84566CA8E385}" srcOrd="10" destOrd="0" presId="urn:microsoft.com/office/officeart/2005/8/layout/cycle6"/>
    <dgm:cxn modelId="{BFEE0CDD-35C4-4592-859E-77BAB3CA0518}" type="presParOf" srcId="{9703D513-FA74-4BDE-B7B5-583D5644E25F}" destId="{22BEB978-01C3-421F-913F-A5987CBFF429}" srcOrd="11" destOrd="0" presId="urn:microsoft.com/office/officeart/2005/8/layout/cycle6"/>
    <dgm:cxn modelId="{963E28CD-5193-47E8-8408-E92778E5E837}" type="presParOf" srcId="{9703D513-FA74-4BDE-B7B5-583D5644E25F}" destId="{EF50B04F-7DFE-4FEC-B720-D836AF522A40}" srcOrd="12" destOrd="0" presId="urn:microsoft.com/office/officeart/2005/8/layout/cycle6"/>
    <dgm:cxn modelId="{7DC71A95-198A-4C24-90A3-846393934FF1}" type="presParOf" srcId="{9703D513-FA74-4BDE-B7B5-583D5644E25F}" destId="{381A5F9A-A75F-4F7F-9269-03CD33B37E3F}" srcOrd="13" destOrd="0" presId="urn:microsoft.com/office/officeart/2005/8/layout/cycle6"/>
    <dgm:cxn modelId="{2AA4154E-099C-496B-A1A6-8A837E933839}" type="presParOf" srcId="{9703D513-FA74-4BDE-B7B5-583D5644E25F}" destId="{ECDE6CF5-518A-4286-9BC0-A275F011C67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93CA3-35D1-458D-A32E-2579AF1D251E}">
      <dsp:nvSpPr>
        <dsp:cNvPr id="0" name=""/>
        <dsp:cNvSpPr/>
      </dsp:nvSpPr>
      <dsp:spPr>
        <a:xfrm>
          <a:off x="2369257" y="-217751"/>
          <a:ext cx="2242056" cy="158272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затребуваність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446519" y="-140489"/>
        <a:ext cx="2087532" cy="1428199"/>
      </dsp:txXfrm>
    </dsp:sp>
    <dsp:sp modelId="{0F3E6D7C-5B7D-4740-AD6B-A45C6DA344D8}">
      <dsp:nvSpPr>
        <dsp:cNvPr id="0" name=""/>
        <dsp:cNvSpPr/>
      </dsp:nvSpPr>
      <dsp:spPr>
        <a:xfrm>
          <a:off x="1700605" y="749497"/>
          <a:ext cx="4296897" cy="4296897"/>
        </a:xfrm>
        <a:custGeom>
          <a:avLst/>
          <a:gdLst/>
          <a:ahLst/>
          <a:cxnLst/>
          <a:rect l="0" t="0" r="0" b="0"/>
          <a:pathLst>
            <a:path>
              <a:moveTo>
                <a:pt x="2919972" y="143309"/>
              </a:moveTo>
              <a:arcTo wR="2148448" hR="2148448" stAng="17462723" swAng="156967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D7DAF-3DEE-4A93-97D6-F5A1572E0D72}">
      <dsp:nvSpPr>
        <dsp:cNvPr id="0" name=""/>
        <dsp:cNvSpPr/>
      </dsp:nvSpPr>
      <dsp:spPr>
        <a:xfrm>
          <a:off x="4623052" y="1445676"/>
          <a:ext cx="2279013" cy="157821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новизна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700094" y="1522718"/>
        <a:ext cx="2124929" cy="1424129"/>
      </dsp:txXfrm>
    </dsp:sp>
    <dsp:sp modelId="{660F2988-C9ED-4BF1-8E55-D7E17B27DD05}">
      <dsp:nvSpPr>
        <dsp:cNvPr id="0" name=""/>
        <dsp:cNvSpPr/>
      </dsp:nvSpPr>
      <dsp:spPr>
        <a:xfrm>
          <a:off x="1515671" y="597650"/>
          <a:ext cx="4296897" cy="4296897"/>
        </a:xfrm>
        <a:custGeom>
          <a:avLst/>
          <a:gdLst/>
          <a:ahLst/>
          <a:cxnLst/>
          <a:rect l="0" t="0" r="0" b="0"/>
          <a:pathLst>
            <a:path>
              <a:moveTo>
                <a:pt x="4278183" y="2431403"/>
              </a:moveTo>
              <a:arcTo wR="2148448" hR="2148448" stAng="454076" swAng="81879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D0DA2-A1E1-4BB6-B199-521818BF3831}">
      <dsp:nvSpPr>
        <dsp:cNvPr id="0" name=""/>
        <dsp:cNvSpPr/>
      </dsp:nvSpPr>
      <dsp:spPr>
        <a:xfrm>
          <a:off x="4032448" y="3528393"/>
          <a:ext cx="2265684" cy="159624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Перспектива розвитку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110370" y="3606315"/>
        <a:ext cx="2109840" cy="1440397"/>
      </dsp:txXfrm>
    </dsp:sp>
    <dsp:sp modelId="{78B1AD27-5128-42AC-ABF1-1E86076847C3}">
      <dsp:nvSpPr>
        <dsp:cNvPr id="0" name=""/>
        <dsp:cNvSpPr/>
      </dsp:nvSpPr>
      <dsp:spPr>
        <a:xfrm>
          <a:off x="1477790" y="719123"/>
          <a:ext cx="4296897" cy="4296897"/>
        </a:xfrm>
        <a:custGeom>
          <a:avLst/>
          <a:gdLst/>
          <a:ahLst/>
          <a:cxnLst/>
          <a:rect l="0" t="0" r="0" b="0"/>
          <a:pathLst>
            <a:path>
              <a:moveTo>
                <a:pt x="2544936" y="4259996"/>
              </a:moveTo>
              <a:arcTo wR="2148448" hR="2148448" stAng="4761921" swAng="156609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F2D20-0230-46A0-A743-DC57DE644BC8}">
      <dsp:nvSpPr>
        <dsp:cNvPr id="0" name=""/>
        <dsp:cNvSpPr/>
      </dsp:nvSpPr>
      <dsp:spPr>
        <a:xfrm>
          <a:off x="762639" y="3568103"/>
          <a:ext cx="2281116" cy="152044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solidFill>
                <a:schemeClr val="bg1"/>
              </a:solidFill>
            </a:rPr>
            <a:t>Конкурентоспро-можність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836861" y="3642325"/>
        <a:ext cx="2132672" cy="1372005"/>
      </dsp:txXfrm>
    </dsp:sp>
    <dsp:sp modelId="{22BEB978-01C3-421F-913F-A5987CBFF429}">
      <dsp:nvSpPr>
        <dsp:cNvPr id="0" name=""/>
        <dsp:cNvSpPr/>
      </dsp:nvSpPr>
      <dsp:spPr>
        <a:xfrm>
          <a:off x="1194492" y="509751"/>
          <a:ext cx="4296897" cy="4296897"/>
        </a:xfrm>
        <a:custGeom>
          <a:avLst/>
          <a:gdLst/>
          <a:ahLst/>
          <a:cxnLst/>
          <a:rect l="0" t="0" r="0" b="0"/>
          <a:pathLst>
            <a:path>
              <a:moveTo>
                <a:pt x="199520" y="3052612"/>
              </a:moveTo>
              <a:arcTo wR="2148448" hR="2148448" stAng="9306723" swAng="99649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0B04F-7DFE-4FEC-B720-D836AF522A40}">
      <dsp:nvSpPr>
        <dsp:cNvPr id="0" name=""/>
        <dsp:cNvSpPr/>
      </dsp:nvSpPr>
      <dsp:spPr>
        <a:xfrm>
          <a:off x="133162" y="1399834"/>
          <a:ext cx="2270602" cy="1561488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прибутковість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09388" y="1476060"/>
        <a:ext cx="2118150" cy="1409036"/>
      </dsp:txXfrm>
    </dsp:sp>
    <dsp:sp modelId="{ECDE6CF5-518A-4286-9BC0-A275F011C676}">
      <dsp:nvSpPr>
        <dsp:cNvPr id="0" name=""/>
        <dsp:cNvSpPr/>
      </dsp:nvSpPr>
      <dsp:spPr>
        <a:xfrm>
          <a:off x="1036000" y="728603"/>
          <a:ext cx="4296897" cy="4296897"/>
        </a:xfrm>
        <a:custGeom>
          <a:avLst/>
          <a:gdLst/>
          <a:ahLst/>
          <a:cxnLst/>
          <a:rect l="0" t="0" r="0" b="0"/>
          <a:pathLst>
            <a:path>
              <a:moveTo>
                <a:pt x="594652" y="664687"/>
              </a:moveTo>
              <a:arcTo wR="2148448" hR="2148448" stAng="13420753" swAng="142688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3830D-3935-46DF-BFD1-63E55030722B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40748-4337-4BEA-8647-20EEC426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0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0748-4337-4BEA-8647-20EEC4260B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0748-4337-4BEA-8647-20EEC4260B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5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6C00-CE27-4270-A9F5-E98588ADF2A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3F9BB9-6A26-4858-A901-069E7B1CC7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6C00-CE27-4270-A9F5-E98588ADF2A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BB9-6A26-4858-A901-069E7B1CC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6C00-CE27-4270-A9F5-E98588ADF2A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BB9-6A26-4858-A901-069E7B1CC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6C00-CE27-4270-A9F5-E98588ADF2A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BB9-6A26-4858-A901-069E7B1CC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6C00-CE27-4270-A9F5-E98588ADF2A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BB9-6A26-4858-A901-069E7B1CC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6C00-CE27-4270-A9F5-E98588ADF2A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BB9-6A26-4858-A901-069E7B1CC7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6C00-CE27-4270-A9F5-E98588ADF2A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BB9-6A26-4858-A901-069E7B1CC7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6C00-CE27-4270-A9F5-E98588ADF2A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BB9-6A26-4858-A901-069E7B1CC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6C00-CE27-4270-A9F5-E98588ADF2A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BB9-6A26-4858-A901-069E7B1CC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6C00-CE27-4270-A9F5-E98588ADF2A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BB9-6A26-4858-A901-069E7B1CC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6C00-CE27-4270-A9F5-E98588ADF2A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9BB9-6A26-4858-A901-069E7B1CC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ED26C00-CE27-4270-A9F5-E98588ADF2A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D3F9BB9-6A26-4858-A901-069E7B1CC78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5941818" cy="273630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«Кращі ідеї для малого бізнесу в Україні та світі»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653136"/>
            <a:ext cx="4139952" cy="221132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5000">
                <a:schemeClr val="accent1">
                  <a:tint val="44500"/>
                  <a:satMod val="160000"/>
                  <a:lumMod val="0"/>
                  <a:lumOff val="100000"/>
                  <a:alpha val="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70000" lnSpcReduction="20000"/>
          </a:bodyPr>
          <a:lstStyle/>
          <a:p>
            <a:pPr algn="r"/>
            <a:r>
              <a:rPr lang="uk-U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Виконала:</a:t>
            </a:r>
          </a:p>
          <a:p>
            <a:pPr algn="r"/>
            <a:r>
              <a:rPr lang="uk-UA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тудентка 11 ПТ групи</a:t>
            </a:r>
          </a:p>
          <a:p>
            <a:pPr algn="r"/>
            <a:r>
              <a:rPr lang="uk-UA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Бекетова</a:t>
            </a:r>
            <a:r>
              <a:rPr lang="uk-U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Ганна</a:t>
            </a:r>
          </a:p>
          <a:p>
            <a:pPr algn="r"/>
            <a:r>
              <a:rPr lang="uk-U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Викладачі:</a:t>
            </a:r>
          </a:p>
          <a:p>
            <a:pPr algn="r"/>
            <a:r>
              <a:rPr lang="uk-UA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.е.н</a:t>
            </a:r>
            <a:r>
              <a:rPr lang="uk-U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доц. Лисак Оксана Іванівна</a:t>
            </a:r>
          </a:p>
          <a:p>
            <a:pPr algn="r"/>
            <a:r>
              <a:rPr lang="uk-UA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к.е.н</a:t>
            </a:r>
            <a:r>
              <a:rPr lang="uk-U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доц. </a:t>
            </a:r>
            <a:r>
              <a:rPr lang="uk-UA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Тебенко</a:t>
            </a:r>
            <a:r>
              <a:rPr lang="uk-U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Віта Миколаївна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uk-UA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презентации\для презентаций\logo512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2280592" cy="22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8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0880" cy="1152128"/>
          </a:xfrm>
          <a:gradFill>
            <a:gsLst>
              <a:gs pos="0">
                <a:schemeClr val="tx2">
                  <a:lumMod val="0"/>
                  <a:lumOff val="100000"/>
                </a:schemeClr>
              </a:gs>
              <a:gs pos="100000">
                <a:schemeClr val="bg2">
                  <a:tint val="100000"/>
                  <a:shade val="95000"/>
                  <a:satMod val="100000"/>
                  <a:lumMod val="36000"/>
                  <a:lumOff val="64000"/>
                  <a:alpha val="39000"/>
                </a:schemeClr>
              </a:gs>
              <a:gs pos="100000">
                <a:schemeClr val="bg2">
                  <a:tint val="88000"/>
                  <a:shade val="100000"/>
                  <a:satMod val="400000"/>
                  <a:lumMod val="10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/>
                </a:solidFill>
                <a:latin typeface="Comic Sans MS" pitchFamily="66" charset="0"/>
              </a:rPr>
              <a:t>Як </a:t>
            </a:r>
            <a:r>
              <a:rPr lang="ru-RU" b="1" dirty="0" err="1">
                <a:solidFill>
                  <a:schemeClr val="bg2"/>
                </a:solidFill>
                <a:latin typeface="Comic Sans MS" pitchFamily="66" charset="0"/>
              </a:rPr>
              <a:t>знайти</a:t>
            </a:r>
            <a:r>
              <a:rPr lang="ru-RU" b="1" dirty="0">
                <a:solidFill>
                  <a:schemeClr val="bg2"/>
                </a:solidFill>
                <a:latin typeface="Comic Sans MS" pitchFamily="66" charset="0"/>
              </a:rPr>
              <a:t> свою </a:t>
            </a:r>
            <a:r>
              <a:rPr lang="ru-RU" b="1" dirty="0" err="1">
                <a:solidFill>
                  <a:schemeClr val="bg2"/>
                </a:solidFill>
                <a:latin typeface="Comic Sans MS" pitchFamily="66" charset="0"/>
              </a:rPr>
              <a:t>нішу</a:t>
            </a:r>
            <a:r>
              <a:rPr lang="ru-RU" b="1" dirty="0">
                <a:solidFill>
                  <a:schemeClr val="bg2"/>
                </a:solidFill>
                <a:latin typeface="Comic Sans MS" pitchFamily="66" charset="0"/>
              </a:rPr>
              <a:t> в </a:t>
            </a:r>
            <a:r>
              <a:rPr lang="ru-RU" b="1" dirty="0" err="1">
                <a:solidFill>
                  <a:schemeClr val="bg2"/>
                </a:solidFill>
                <a:latin typeface="Comic Sans MS" pitchFamily="66" charset="0"/>
              </a:rPr>
              <a:t>бізнесі</a:t>
            </a:r>
            <a:r>
              <a:rPr lang="ru-RU" b="1" dirty="0">
                <a:solidFill>
                  <a:schemeClr val="bg2"/>
                </a:solidFill>
                <a:latin typeface="Comic Sans MS" pitchFamily="66" charset="0"/>
              </a:rPr>
              <a:t> – </a:t>
            </a:r>
            <a:r>
              <a:rPr lang="ru-RU" b="1" dirty="0" err="1">
                <a:solidFill>
                  <a:schemeClr val="bg2"/>
                </a:solidFill>
                <a:latin typeface="Comic Sans MS" pitchFamily="66" charset="0"/>
              </a:rPr>
              <a:t>ключові</a:t>
            </a:r>
            <a:r>
              <a:rPr lang="ru-RU" b="1" dirty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Comic Sans MS" pitchFamily="66" charset="0"/>
              </a:rPr>
              <a:t>моменти</a:t>
            </a:r>
            <a:endParaRPr lang="ru-RU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75702828"/>
              </p:ext>
            </p:extLst>
          </p:nvPr>
        </p:nvGraphicFramePr>
        <p:xfrm>
          <a:off x="1115616" y="1628800"/>
          <a:ext cx="69847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066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965457"/>
          </a:xfrm>
          <a:gradFill>
            <a:gsLst>
              <a:gs pos="100000">
                <a:schemeClr val="bg2">
                  <a:tint val="100000"/>
                  <a:shade val="80000"/>
                  <a:satMod val="100000"/>
                  <a:lumMod val="100000"/>
                </a:schemeClr>
              </a:gs>
              <a:gs pos="0">
                <a:schemeClr val="bg2">
                  <a:lumMod val="25000"/>
                  <a:lumOff val="75000"/>
                </a:schemeClr>
              </a:gs>
              <a:gs pos="100000">
                <a:schemeClr val="bg2">
                  <a:tint val="88000"/>
                  <a:shade val="100000"/>
                  <a:satMod val="400000"/>
                  <a:lumMod val="100000"/>
                </a:schemeClr>
              </a:gs>
            </a:gsLst>
            <a:lin ang="5400000" scaled="0"/>
          </a:gradFill>
          <a:effectLst>
            <a:glow rad="12700">
              <a:schemeClr val="bg1">
                <a:alpha val="18000"/>
              </a:schemeClr>
            </a:glow>
            <a:softEdge rad="3175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sz="3600" dirty="0" err="1" smtClean="0">
                <a:solidFill>
                  <a:schemeClr val="bg1"/>
                </a:solidFill>
                <a:latin typeface="Comic Sans MS" pitchFamily="66" charset="0"/>
              </a:rPr>
              <a:t>Ідеї</a:t>
            </a: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для малого </a:t>
            </a:r>
            <a:r>
              <a:rPr lang="ru-RU" sz="3600" dirty="0" err="1">
                <a:solidFill>
                  <a:schemeClr val="bg1"/>
                </a:solidFill>
                <a:latin typeface="Comic Sans MS" pitchFamily="66" charset="0"/>
              </a:rPr>
              <a:t>бізнесу</a:t>
            </a: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в </a:t>
            </a:r>
            <a:r>
              <a:rPr lang="ru-RU" sz="3600" dirty="0" err="1" smtClean="0">
                <a:solidFill>
                  <a:schemeClr val="bg1"/>
                </a:solidFill>
                <a:latin typeface="Comic Sans MS" pitchFamily="66" charset="0"/>
              </a:rPr>
              <a:t>світі</a:t>
            </a: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b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omic Sans MS" pitchFamily="66" charset="0"/>
              </a:rPr>
              <a:t>Бізнес</a:t>
            </a: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omic Sans MS" pitchFamily="66" charset="0"/>
              </a:rPr>
              <a:t>ідея</a:t>
            </a: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№1. </a:t>
            </a:r>
            <a:r>
              <a:rPr lang="ru-RU" sz="3600" dirty="0" err="1" smtClean="0">
                <a:solidFill>
                  <a:schemeClr val="bg1"/>
                </a:solidFill>
              </a:rPr>
              <a:t>Клінінгова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компанія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5184576"/>
          </a:xfrm>
          <a:solidFill>
            <a:schemeClr val="accent1">
              <a:lumMod val="20000"/>
              <a:lumOff val="80000"/>
              <a:alpha val="66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живемо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де у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забезпечених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часу на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прибирання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Для другого вони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замовляти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професіоналів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солідні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ринку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з'явилася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спеціалізованих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компаній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комплексно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обслуговувати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Втім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вони не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справляються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з попитом, особливо в корпоративному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сегменті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ось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корпоративний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сегмент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якраз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обслуговувати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вигідно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оплата.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Сюди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приписати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торгові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офісні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компаній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46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992888" cy="115212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Comic Sans MS" pitchFamily="66" charset="0"/>
              </a:rPr>
              <a:t>Бізнес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ідея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№</a:t>
            </a:r>
            <a:r>
              <a:rPr lang="ru-RU" dirty="0">
                <a:latin typeface="Comic Sans MS" pitchFamily="66" charset="0"/>
              </a:rPr>
              <a:t>2.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err="1" smtClean="0">
                <a:latin typeface="Comic Sans MS" pitchFamily="66" charset="0"/>
              </a:rPr>
              <a:t>Створення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сайтів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en-US" dirty="0" err="1">
                <a:latin typeface="Comic Sans MS" pitchFamily="66" charset="0"/>
              </a:rPr>
              <a:t>WordPress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9" y="2060848"/>
            <a:ext cx="6516216" cy="4464496"/>
          </a:xfrm>
        </p:spPr>
        <p:txBody>
          <a:bodyPr>
            <a:normAutofit/>
          </a:bodyPr>
          <a:lstStyle/>
          <a:p>
            <a:pPr lvl="0">
              <a:buClr>
                <a:srgbClr val="FF8600"/>
              </a:buClr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компаній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підприємці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платити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сайтів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платформі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WordPress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8600"/>
              </a:buClr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Вас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вистачить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терпіння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розібратися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основах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платформи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безкоштовне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навчальне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відео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почати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простих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сайтів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лендінгів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60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548680"/>
            <a:ext cx="4327376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FF8600"/>
                </a:solidFill>
                <a:latin typeface="Comic Sans MS" pitchFamily="66" charset="0"/>
              </a:rPr>
              <a:t>Бізнес</a:t>
            </a:r>
            <a:r>
              <a:rPr lang="ru-RU" sz="3600" b="1" dirty="0">
                <a:solidFill>
                  <a:srgbClr val="FF8600"/>
                </a:solidFill>
                <a:latin typeface="Comic Sans MS" pitchFamily="66" charset="0"/>
              </a:rPr>
              <a:t> </a:t>
            </a:r>
            <a:r>
              <a:rPr lang="ru-RU" sz="3600" b="1" dirty="0" err="1">
                <a:solidFill>
                  <a:srgbClr val="FF8600"/>
                </a:solidFill>
                <a:latin typeface="Comic Sans MS" pitchFamily="66" charset="0"/>
              </a:rPr>
              <a:t>ідея</a:t>
            </a:r>
            <a:r>
              <a:rPr lang="ru-RU" sz="3600" b="1" dirty="0">
                <a:solidFill>
                  <a:srgbClr val="FF8600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FF8600"/>
                </a:solidFill>
                <a:latin typeface="Comic Sans MS" pitchFamily="66" charset="0"/>
              </a:rPr>
              <a:t>№3. </a:t>
            </a:r>
            <a:br>
              <a:rPr lang="ru-RU" sz="3600" b="1" dirty="0" smtClean="0">
                <a:solidFill>
                  <a:srgbClr val="FF8600"/>
                </a:solidFill>
                <a:latin typeface="Comic Sans MS" pitchFamily="66" charset="0"/>
              </a:rPr>
            </a:br>
            <a:r>
              <a:rPr lang="ru-RU" sz="3600" b="1" dirty="0" err="1" smtClean="0">
                <a:solidFill>
                  <a:srgbClr val="FF8600"/>
                </a:solidFill>
                <a:latin typeface="Comic Sans MS" pitchFamily="66" charset="0"/>
              </a:rPr>
              <a:t>Послуги</a:t>
            </a:r>
            <a:r>
              <a:rPr lang="ru-RU" sz="3600" b="1" dirty="0" smtClean="0">
                <a:solidFill>
                  <a:srgbClr val="FF8600"/>
                </a:solidFill>
                <a:latin typeface="Comic Sans MS" pitchFamily="66" charset="0"/>
              </a:rPr>
              <a:t> </a:t>
            </a:r>
            <a:r>
              <a:rPr lang="ru-RU" sz="3600" b="1" dirty="0" err="1">
                <a:solidFill>
                  <a:srgbClr val="FF8600"/>
                </a:solidFill>
                <a:latin typeface="Comic Sans MS" pitchFamily="66" charset="0"/>
              </a:rPr>
              <a:t>дрона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80112" y="2852936"/>
            <a:ext cx="3384376" cy="2664296"/>
          </a:xfrm>
          <a:prstGeom prst="round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нова сфера,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шаленої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дрона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цікаві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зйомки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відео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вечірок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корпоративів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весіль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свят.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4985791"/>
            <a:ext cx="4320480" cy="1872209"/>
          </a:xfrm>
          <a:prstGeom prst="roundRect">
            <a:avLst/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Первинне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вкладення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  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дрона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Починати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найпростіших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моделей, 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вдосконалюватися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(і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піднімати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6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553" y="1052736"/>
            <a:ext cx="6154159" cy="1008112"/>
          </a:xfrm>
          <a:effectLst>
            <a:glow rad="317500">
              <a:schemeClr val="accent5">
                <a:alpha val="99000"/>
              </a:schemeClr>
            </a:glow>
            <a:outerShdw blurRad="165100" dist="635000" dir="10980000" sx="15000" sy="15000" algn="ctr" rotWithShape="0">
              <a:srgbClr val="000000">
                <a:alpha val="76000"/>
              </a:srgbClr>
            </a:outerShdw>
            <a:softEdge rad="101600"/>
          </a:effectLst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</a:rPr>
              <a:t>Бізнес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</a:rPr>
              <a:t>ідея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№4. </a:t>
            </a:r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</a:rPr>
              <a:t>Автомийка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</a:rPr>
              <a:t>самообслуговування</a:t>
            </a: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Comic Sans MS" pitchFamily="66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27249" y="1844824"/>
            <a:ext cx="6926801" cy="12961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2"/>
              </a:buClr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Найбільшою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пропускною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спроможністю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автомийки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самообслуговування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3-4 рази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конвеєрних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автомийок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в десятки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ручних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автомийок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27249" y="3284984"/>
            <a:ext cx="6912768" cy="100811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автомийка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чверть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пропускної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вкладення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окупляться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другого року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1232" y="4365848"/>
            <a:ext cx="6912768" cy="100811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Оптимальне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автомийки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спальний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потенційним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клієнтам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складно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добиратися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автомийки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27249" y="5517232"/>
            <a:ext cx="6912768" cy="122413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потреби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купівлі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автомийки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ділянку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оренду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невеликої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автомийки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доведеться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інвестувати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20 000 - 35 000 $.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78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0080" y="3139333"/>
            <a:ext cx="3528392" cy="35283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SzPct val="107000"/>
              <a:buFont typeface="Wingdings" pitchFamily="2" charset="2"/>
              <a:buChar char="Ø"/>
            </a:pPr>
            <a:r>
              <a:rPr lang="ru-RU" b="1" i="1" dirty="0" err="1" smtClean="0">
                <a:solidFill>
                  <a:schemeClr val="bg1"/>
                </a:solidFill>
              </a:rPr>
              <a:t>запропонувати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ціни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нижче</a:t>
            </a:r>
            <a:r>
              <a:rPr lang="ru-RU" b="1" i="1" dirty="0" smtClean="0">
                <a:solidFill>
                  <a:schemeClr val="bg1"/>
                </a:solidFill>
              </a:rPr>
              <a:t> за </a:t>
            </a:r>
            <a:r>
              <a:rPr lang="ru-RU" b="1" i="1" dirty="0" err="1" smtClean="0">
                <a:solidFill>
                  <a:schemeClr val="bg1"/>
                </a:solidFill>
              </a:rPr>
              <a:t>ринок</a:t>
            </a:r>
            <a:r>
              <a:rPr lang="ru-RU" b="1" i="1" dirty="0" smtClean="0">
                <a:solidFill>
                  <a:schemeClr val="bg1"/>
                </a:solidFill>
              </a:rPr>
              <a:t>,</a:t>
            </a:r>
          </a:p>
          <a:p>
            <a:pPr marL="342900" indent="-342900">
              <a:buSzPct val="107000"/>
              <a:buFont typeface="Wingdings" pitchFamily="2" charset="2"/>
              <a:buChar char="Ø"/>
            </a:pPr>
            <a:endParaRPr lang="ru-RU" b="1" i="1" dirty="0" smtClean="0">
              <a:solidFill>
                <a:schemeClr val="bg1"/>
              </a:solidFill>
            </a:endParaRPr>
          </a:p>
          <a:p>
            <a:pPr marL="342900" indent="-342900">
              <a:buSzPct val="107000"/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збільшити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швидкість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подачі</a:t>
            </a:r>
            <a:r>
              <a:rPr lang="ru-RU" b="1" i="1" dirty="0" smtClean="0">
                <a:solidFill>
                  <a:schemeClr val="bg1"/>
                </a:solidFill>
              </a:rPr>
              <a:t>,</a:t>
            </a:r>
          </a:p>
          <a:p>
            <a:pPr marL="342900" indent="-342900">
              <a:buSzPct val="107000"/>
              <a:buFont typeface="Wingdings" pitchFamily="2" charset="2"/>
              <a:buChar char="Ø"/>
            </a:pPr>
            <a:endParaRPr lang="ru-RU" b="1" i="1" dirty="0" smtClean="0">
              <a:solidFill>
                <a:schemeClr val="bg1"/>
              </a:solidFill>
            </a:endParaRPr>
          </a:p>
          <a:p>
            <a:pPr marL="342900" indent="-342900">
              <a:buSzPct val="107000"/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підкидати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клієнтам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приємні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бонуси</a:t>
            </a:r>
            <a:r>
              <a:rPr lang="ru-RU" b="1" i="1" dirty="0" smtClean="0">
                <a:solidFill>
                  <a:schemeClr val="bg1"/>
                </a:solidFill>
              </a:rPr>
              <a:t> і </a:t>
            </a:r>
            <a:r>
              <a:rPr lang="ru-RU" b="1" i="1" dirty="0" err="1" smtClean="0">
                <a:solidFill>
                  <a:schemeClr val="bg1"/>
                </a:solidFill>
              </a:rPr>
              <a:t>рекламувати</a:t>
            </a:r>
            <a:r>
              <a:rPr lang="ru-RU" b="1" i="1" dirty="0" smtClean="0">
                <a:solidFill>
                  <a:schemeClr val="bg1"/>
                </a:solidFill>
              </a:rPr>
              <a:t> себе на </a:t>
            </a:r>
            <a:r>
              <a:rPr lang="ru-RU" b="1" i="1" dirty="0" err="1" smtClean="0">
                <a:solidFill>
                  <a:schemeClr val="bg1"/>
                </a:solidFill>
              </a:rPr>
              <a:t>популярних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сервісах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міста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SzPct val="107000"/>
              <a:buFont typeface="Wingdings" pitchFamily="2" charset="2"/>
              <a:buChar char="Ø"/>
            </a:pPr>
            <a:endParaRPr lang="ru-RU" b="1" i="1" dirty="0" smtClean="0">
              <a:solidFill>
                <a:schemeClr val="bg1"/>
              </a:solidFill>
            </a:endParaRPr>
          </a:p>
          <a:p>
            <a:pPr marL="342900" indent="-342900">
              <a:buSzPct val="107000"/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bg1"/>
                </a:solidFill>
              </a:rPr>
              <a:t> Головне - </a:t>
            </a:r>
            <a:r>
              <a:rPr lang="ru-RU" b="1" i="1" dirty="0" err="1" smtClean="0">
                <a:solidFill>
                  <a:schemeClr val="bg1"/>
                </a:solidFill>
              </a:rPr>
              <a:t>виділятися</a:t>
            </a:r>
            <a:r>
              <a:rPr lang="ru-RU" b="1" i="1" dirty="0" smtClean="0">
                <a:solidFill>
                  <a:schemeClr val="bg1"/>
                </a:solidFill>
              </a:rPr>
              <a:t>!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479198"/>
            <a:ext cx="7056784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79198"/>
            <a:ext cx="6696744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381000">
              <a:schemeClr val="tx2">
                <a:lumMod val="20000"/>
                <a:lumOff val="80000"/>
                <a:alpha val="84000"/>
              </a:schemeClr>
            </a:glow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8600"/>
                </a:solidFill>
                <a:latin typeface="Comic Sans MS" pitchFamily="66" charset="0"/>
              </a:rPr>
              <a:t>Бізнес</a:t>
            </a:r>
            <a:r>
              <a:rPr lang="ru-RU" sz="2800" b="1" dirty="0" smtClean="0">
                <a:solidFill>
                  <a:srgbClr val="FF8600"/>
                </a:solidFill>
                <a:latin typeface="Comic Sans MS" pitchFamily="66" charset="0"/>
              </a:rPr>
              <a:t> </a:t>
            </a:r>
            <a:r>
              <a:rPr lang="ru-RU" sz="2800" b="1" dirty="0" err="1" smtClean="0">
                <a:solidFill>
                  <a:srgbClr val="FF8600"/>
                </a:solidFill>
                <a:latin typeface="Comic Sans MS" pitchFamily="66" charset="0"/>
              </a:rPr>
              <a:t>ідея</a:t>
            </a:r>
            <a:r>
              <a:rPr lang="ru-RU" sz="2800" b="1" dirty="0" smtClean="0">
                <a:solidFill>
                  <a:srgbClr val="FF8600"/>
                </a:solidFill>
                <a:latin typeface="Comic Sans MS" pitchFamily="66" charset="0"/>
              </a:rPr>
              <a:t> №5</a:t>
            </a:r>
            <a:r>
              <a:rPr lang="ru-RU" sz="2800" b="1" dirty="0" smtClean="0">
                <a:latin typeface="Comic Sans MS" pitchFamily="66" charset="0"/>
              </a:rPr>
              <a:t>. </a:t>
            </a:r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Доставка </a:t>
            </a:r>
            <a:r>
              <a:rPr lang="uk-UA" sz="2800" b="1" dirty="0" smtClean="0">
                <a:solidFill>
                  <a:schemeClr val="tx2"/>
                </a:solidFill>
                <a:latin typeface="Comic Sans MS" pitchFamily="66" charset="0"/>
              </a:rPr>
              <a:t>їжі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90076"/>
            <a:ext cx="7128792" cy="864096"/>
          </a:xfrm>
          <a:prstGeom prst="rect">
            <a:avLst/>
          </a:prstGeom>
          <a:solidFill>
            <a:srgbClr val="92D050">
              <a:alpha val="90000"/>
            </a:srgbClr>
          </a:solidFill>
          <a:effectLst>
            <a:glow rad="228600">
              <a:srgbClr val="92D050">
                <a:alpha val="44000"/>
              </a:srgb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Не </a:t>
            </a:r>
            <a:r>
              <a:rPr lang="ru-RU" b="1" dirty="0" err="1" smtClean="0">
                <a:solidFill>
                  <a:schemeClr val="bg1"/>
                </a:solidFill>
              </a:rPr>
              <a:t>кожна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людина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має</a:t>
            </a:r>
            <a:r>
              <a:rPr lang="ru-RU" b="1" dirty="0" smtClean="0">
                <a:solidFill>
                  <a:schemeClr val="bg1"/>
                </a:solidFill>
              </a:rPr>
              <a:t> час для </a:t>
            </a:r>
            <a:r>
              <a:rPr lang="ru-RU" b="1" dirty="0" err="1" smtClean="0">
                <a:solidFill>
                  <a:schemeClr val="bg1"/>
                </a:solidFill>
              </a:rPr>
              <a:t>готування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або</a:t>
            </a:r>
            <a:r>
              <a:rPr lang="ru-RU" b="1" dirty="0" smtClean="0">
                <a:solidFill>
                  <a:schemeClr val="bg1"/>
                </a:solidFill>
              </a:rPr>
              <a:t> походу в кафе. </a:t>
            </a:r>
            <a:r>
              <a:rPr lang="ru-RU" b="1" u="sng" dirty="0" smtClean="0">
                <a:solidFill>
                  <a:schemeClr val="bg1"/>
                </a:solidFill>
              </a:rPr>
              <a:t>Доставка </a:t>
            </a:r>
            <a:r>
              <a:rPr lang="ru-RU" b="1" u="sng" dirty="0" err="1" smtClean="0">
                <a:solidFill>
                  <a:schemeClr val="bg1"/>
                </a:solidFill>
              </a:rPr>
              <a:t>їжі</a:t>
            </a:r>
            <a:r>
              <a:rPr lang="ru-RU" b="1" u="sng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dirty="0" err="1" smtClean="0">
                <a:solidFill>
                  <a:schemeClr val="bg1"/>
                </a:solidFill>
              </a:rPr>
              <a:t>дуже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вигідний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бізнес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2239290"/>
            <a:ext cx="5472608" cy="9016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355600">
              <a:schemeClr val="accent2">
                <a:lumMod val="20000"/>
                <a:lumOff val="80000"/>
                <a:alpha val="36000"/>
              </a:scheme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lvl="0" indent="0"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Бізнес</a:t>
            </a:r>
            <a:r>
              <a:rPr lang="ru-RU" b="1" dirty="0" smtClean="0">
                <a:solidFill>
                  <a:schemeClr val="bg1"/>
                </a:solidFill>
              </a:rPr>
              <a:t> по </a:t>
            </a:r>
            <a:r>
              <a:rPr lang="ru-RU" b="1" dirty="0" err="1" smtClean="0">
                <a:solidFill>
                  <a:schemeClr val="bg1"/>
                </a:solidFill>
              </a:rPr>
              <a:t>доставці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їжі</a:t>
            </a:r>
            <a:r>
              <a:rPr lang="ru-RU" b="1" dirty="0" smtClean="0">
                <a:solidFill>
                  <a:schemeClr val="bg1"/>
                </a:solidFill>
              </a:rPr>
              <a:t> хороший, але </a:t>
            </a:r>
            <a:r>
              <a:rPr lang="ru-RU" b="1" dirty="0" err="1" smtClean="0">
                <a:solidFill>
                  <a:schemeClr val="bg1"/>
                </a:solidFill>
              </a:rPr>
              <a:t>необхідно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виділити</a:t>
            </a:r>
            <a:r>
              <a:rPr lang="ru-RU" b="1" dirty="0" smtClean="0">
                <a:solidFill>
                  <a:schemeClr val="bg1"/>
                </a:solidFill>
              </a:rPr>
              <a:t> себе на </a:t>
            </a:r>
            <a:r>
              <a:rPr lang="ru-RU" b="1" dirty="0" err="1" smtClean="0">
                <a:solidFill>
                  <a:schemeClr val="bg1"/>
                </a:solidFill>
              </a:rPr>
              <a:t>тлі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конкурентів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1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315200" cy="1154097"/>
          </a:xfrm>
        </p:spPr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Висновок: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632848" cy="5184576"/>
          </a:xfrm>
          <a:gradFill>
            <a:gsLst>
              <a:gs pos="39000">
                <a:srgbClr val="242C33"/>
              </a:gs>
              <a:gs pos="44000">
                <a:schemeClr val="bg2">
                  <a:tint val="100000"/>
                  <a:shade val="80000"/>
                  <a:satMod val="100000"/>
                  <a:lumMod val="100000"/>
                </a:schemeClr>
              </a:gs>
              <a:gs pos="31000">
                <a:schemeClr val="bg2">
                  <a:tint val="100000"/>
                  <a:shade val="95000"/>
                  <a:satMod val="100000"/>
                  <a:lumMod val="100000"/>
                </a:schemeClr>
              </a:gs>
              <a:gs pos="100000">
                <a:schemeClr val="bg2">
                  <a:tint val="88000"/>
                  <a:shade val="100000"/>
                  <a:satMod val="400000"/>
                  <a:lumMod val="10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будь-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 вас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арсеналі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кращі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можете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модернізувати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Поставтеся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серйозністю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відповідальністю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вийде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секретів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являється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прорахувати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ризики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Розпочати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єдине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Пам’ятайте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перший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найважчий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сміливим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удача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обов’язково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посміхнеться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7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840760" cy="2232248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Дякую   за увагу!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0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7168" cy="1021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sz="3600" dirty="0" err="1" smtClean="0">
                <a:latin typeface="Comic Sans MS" pitchFamily="66" charset="0"/>
              </a:rPr>
              <a:t>Бізнес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ідеї</a:t>
            </a:r>
            <a:r>
              <a:rPr lang="ru-RU" sz="3600" dirty="0">
                <a:latin typeface="Comic Sans MS" pitchFamily="66" charset="0"/>
              </a:rPr>
              <a:t> для малого </a:t>
            </a:r>
            <a:r>
              <a:rPr lang="ru-RU" sz="3600" dirty="0" err="1" smtClean="0">
                <a:latin typeface="Comic Sans MS" pitchFamily="66" charset="0"/>
              </a:rPr>
              <a:t>бізнесу</a:t>
            </a:r>
            <a:r>
              <a:rPr lang="ru-RU" sz="3600" dirty="0" smtClean="0">
                <a:latin typeface="Comic Sans MS" pitchFamily="66" charset="0"/>
              </a:rPr>
              <a:t> в </a:t>
            </a:r>
            <a:r>
              <a:rPr lang="ru-RU" sz="3600" dirty="0" err="1" smtClean="0">
                <a:latin typeface="Comic Sans MS" pitchFamily="66" charset="0"/>
              </a:rPr>
              <a:t>Україні</a:t>
            </a:r>
            <a:r>
              <a:rPr lang="ru-RU" sz="3600" dirty="0" smtClean="0">
                <a:latin typeface="Comic Sans MS" pitchFamily="66" charset="0"/>
              </a:rPr>
              <a:t>: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6" y="1376772"/>
            <a:ext cx="8804096" cy="2700300"/>
          </a:xfrm>
        </p:spPr>
        <p:txBody>
          <a:bodyPr/>
          <a:lstStyle/>
          <a:p>
            <a:pPr lvl="0" algn="just">
              <a:buClr>
                <a:srgbClr val="FF8600"/>
              </a:buClr>
              <a:buSzPct val="105000"/>
            </a:pP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привабливими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мінімальними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вкладеннями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Вкласти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суму в справу, яке в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обіцяє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прибутки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зважиться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пропонуємо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ознайомитись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ідеями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для початку малого </a:t>
            </a:r>
            <a:r>
              <a:rPr lang="ru-RU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218" y="3501008"/>
            <a:ext cx="4968552" cy="3066528"/>
          </a:xfrm>
          <a:prstGeom prst="rect">
            <a:avLst/>
          </a:prstGeom>
          <a:noFill/>
          <a:ln>
            <a:noFill/>
          </a:ln>
          <a:effectLst>
            <a:glow rad="254000">
              <a:schemeClr val="accent6">
                <a:satMod val="175000"/>
                <a:alpha val="72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6096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6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99592" y="2862986"/>
            <a:ext cx="4680520" cy="3312368"/>
          </a:xfrm>
          <a:prstGeom prst="round2DiagRect">
            <a:avLst/>
          </a:prstGeom>
          <a:solidFill>
            <a:schemeClr val="tx1">
              <a:lumMod val="9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>
              <a:buClrTx/>
              <a:buSzPct val="107000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Почніть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випічки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домашніх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даруйте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знайомим.Так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наберетеся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колосального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освоїте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сформуєте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книгу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рецептів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5528" y="697035"/>
            <a:ext cx="4248472" cy="964557"/>
          </a:xfrm>
          <a:solidFill>
            <a:schemeClr val="bg1">
              <a:lumMod val="50000"/>
              <a:lumOff val="50000"/>
              <a:alpha val="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Comic Sans MS" pitchFamily="66" charset="0"/>
              </a:rPr>
              <a:t>Бізнес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ідея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№1. </a:t>
            </a:r>
            <a:r>
              <a:rPr lang="ru-RU" sz="3600" b="1" dirty="0" err="1">
                <a:latin typeface="Comic Sans MS" pitchFamily="66" charset="0"/>
              </a:rPr>
              <a:t>Випічка</a:t>
            </a:r>
            <a:r>
              <a:rPr lang="ru-RU" sz="3600" b="1" dirty="0">
                <a:latin typeface="Comic Sans MS" pitchFamily="66" charset="0"/>
              </a:rPr>
              <a:t> </a:t>
            </a:r>
            <a:r>
              <a:rPr lang="ru-RU" sz="3600" b="1" dirty="0" err="1">
                <a:latin typeface="Comic Sans MS" pitchFamily="66" charset="0"/>
              </a:rPr>
              <a:t>тортів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403" y="1556792"/>
            <a:ext cx="4412767" cy="1080119"/>
          </a:xfrm>
          <a:solidFill>
            <a:schemeClr val="tx1">
              <a:lumMod val="85000"/>
              <a:alpha val="67000"/>
            </a:schemeClr>
          </a:solidFill>
        </p:spPr>
        <p:txBody>
          <a:bodyPr>
            <a:normAutofit lnSpcReduction="10000"/>
          </a:bodyPr>
          <a:lstStyle/>
          <a:p>
            <a:pPr marL="606425" lvl="6" indent="-342900" algn="just">
              <a:buClrTx/>
              <a:buSzPct val="107000"/>
            </a:pP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Практика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популярний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плюс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окупається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/>
          </a:p>
        </p:txBody>
      </p:sp>
      <p:pic>
        <p:nvPicPr>
          <p:cNvPr id="3075" name="Picture 3" descr="C:\Users\User\Desktop\617075519b0718ba8882e4e190ab00f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1733306"/>
            <a:ext cx="3312368" cy="4626514"/>
          </a:xfrm>
          <a:prstGeom prst="rect">
            <a:avLst/>
          </a:prstGeom>
          <a:noFill/>
          <a:effectLst>
            <a:glow>
              <a:schemeClr val="accent1">
                <a:satMod val="175000"/>
                <a:alpha val="44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0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4067944" cy="1296144"/>
          </a:xfrm>
        </p:spPr>
        <p:txBody>
          <a:bodyPr>
            <a:normAutofit/>
          </a:bodyPr>
          <a:lstStyle/>
          <a:p>
            <a:r>
              <a:rPr lang="ru-RU" sz="3600" b="1" dirty="0" err="1">
                <a:latin typeface="Comic Sans MS" pitchFamily="66" charset="0"/>
              </a:rPr>
              <a:t>Бізнес</a:t>
            </a:r>
            <a:r>
              <a:rPr lang="ru-RU" sz="3600" b="1" dirty="0">
                <a:latin typeface="Comic Sans MS" pitchFamily="66" charset="0"/>
              </a:rPr>
              <a:t> </a:t>
            </a:r>
            <a:r>
              <a:rPr lang="ru-RU" sz="3600" b="1" dirty="0" err="1">
                <a:latin typeface="Comic Sans MS" pitchFamily="66" charset="0"/>
              </a:rPr>
              <a:t>ідея</a:t>
            </a:r>
            <a:r>
              <a:rPr lang="ru-RU" sz="3600" b="1" dirty="0">
                <a:latin typeface="Comic Sans MS" pitchFamily="66" charset="0"/>
              </a:rPr>
              <a:t> №1. </a:t>
            </a:r>
            <a:r>
              <a:rPr lang="ru-RU" sz="3600" b="1" dirty="0" err="1">
                <a:latin typeface="Comic Sans MS" pitchFamily="66" charset="0"/>
              </a:rPr>
              <a:t>Випічка</a:t>
            </a:r>
            <a:r>
              <a:rPr lang="ru-RU" sz="3600" b="1" dirty="0">
                <a:latin typeface="Comic Sans MS" pitchFamily="66" charset="0"/>
              </a:rPr>
              <a:t> </a:t>
            </a:r>
            <a:r>
              <a:rPr lang="ru-RU" sz="3600" b="1" dirty="0" err="1">
                <a:latin typeface="Comic Sans MS" pitchFamily="66" charset="0"/>
              </a:rPr>
              <a:t>тортів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4098" name="Picture 2" descr="C:\Users\User\Desktop\photo5355325418246351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1772816"/>
            <a:ext cx="3312368" cy="4973408"/>
          </a:xfrm>
          <a:prstGeom prst="rect">
            <a:avLst/>
          </a:prstGeom>
          <a:noFill/>
          <a:effectLst>
            <a:glow>
              <a:schemeClr val="accent1"/>
            </a:glo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04601" y="1353327"/>
            <a:ext cx="4357883" cy="1428475"/>
          </a:xfrm>
          <a:prstGeom prst="round2DiagRect">
            <a:avLst/>
          </a:prstGeom>
          <a:solidFill>
            <a:schemeClr val="tx1">
              <a:lumMod val="95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Вивчіть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контент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бійтеся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вкладати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рекламу.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15616" y="2996952"/>
            <a:ext cx="4392488" cy="3568656"/>
          </a:xfrm>
          <a:prstGeom prst="round2DiagRect">
            <a:avLst/>
          </a:prstGeom>
          <a:solidFill>
            <a:schemeClr val="tx1">
              <a:lumMod val="95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персональний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сайт,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вказавши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запропонувавши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ознайомитися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видами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варіантами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Наповнити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сайт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реальними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відгуками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4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95120" cy="936104"/>
          </a:xfrm>
        </p:spPr>
        <p:txBody>
          <a:bodyPr/>
          <a:lstStyle/>
          <a:p>
            <a:r>
              <a:rPr lang="ru-RU" dirty="0" err="1">
                <a:latin typeface="Comic Sans MS" pitchFamily="66" charset="0"/>
              </a:rPr>
              <a:t>Бізнес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ідея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№2. Фотограф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5184576" cy="5040601"/>
          </a:xfrm>
          <a:solidFill>
            <a:schemeClr val="accent3">
              <a:alpha val="61000"/>
            </a:schemeClr>
          </a:solidFill>
          <a:effectLst>
            <a:softEdge rad="139700"/>
          </a:effectLst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хороший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для малого </a:t>
            </a:r>
            <a:r>
              <a:rPr lang="ru-RU" dirty="0" smtClean="0"/>
              <a:t>   </a:t>
            </a:r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/>
              <a:t>з нуля.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підходить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ніші</a:t>
            </a:r>
            <a:r>
              <a:rPr lang="ru-RU" dirty="0"/>
              <a:t>, але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тільки-тільки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кроки в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векторі</a:t>
            </a:r>
            <a:r>
              <a:rPr lang="ru-RU" dirty="0"/>
              <a:t>. 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потрібно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якісне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.</a:t>
            </a:r>
          </a:p>
          <a:p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dirty="0" err="1"/>
              <a:t>реквізит</a:t>
            </a:r>
            <a:r>
              <a:rPr lang="ru-RU" dirty="0"/>
              <a:t>.</a:t>
            </a:r>
          </a:p>
          <a:p>
            <a:r>
              <a:rPr lang="ru-RU" dirty="0" err="1"/>
              <a:t>Ознайомитися</a:t>
            </a:r>
            <a:r>
              <a:rPr lang="ru-RU" dirty="0"/>
              <a:t> з </a:t>
            </a:r>
            <a:r>
              <a:rPr lang="ru-RU" dirty="0" err="1"/>
              <a:t>новими</a:t>
            </a:r>
            <a:r>
              <a:rPr lang="ru-RU" dirty="0"/>
              <a:t> </a:t>
            </a:r>
            <a:r>
              <a:rPr lang="ru-RU" dirty="0" err="1"/>
              <a:t>тенденціями</a:t>
            </a:r>
            <a:r>
              <a:rPr lang="ru-RU" dirty="0"/>
              <a:t>.</a:t>
            </a:r>
          </a:p>
          <a:p>
            <a:r>
              <a:rPr lang="ru-RU" dirty="0" err="1"/>
              <a:t>Мати</a:t>
            </a:r>
            <a:r>
              <a:rPr lang="ru-RU" dirty="0"/>
              <a:t> в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необхідне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.</a:t>
            </a:r>
          </a:p>
          <a:p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напрацьовувати</a:t>
            </a:r>
            <a:r>
              <a:rPr lang="ru-RU" dirty="0"/>
              <a:t> </a:t>
            </a:r>
            <a:r>
              <a:rPr lang="ru-RU" dirty="0" err="1"/>
              <a:t>клієнтську</a:t>
            </a:r>
            <a:r>
              <a:rPr lang="ru-RU" dirty="0"/>
              <a:t> базу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 smtClean="0"/>
              <a:t>портфоліо</a:t>
            </a:r>
            <a:r>
              <a:rPr lang="ru-RU" dirty="0" smtClean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smtClean="0"/>
              <a:t>роботами.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32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61769" cy="648072"/>
          </a:xfrm>
          <a:solidFill>
            <a:schemeClr val="bg1">
              <a:alpha val="61000"/>
            </a:schemeClr>
          </a:solidFill>
          <a:effectLst>
            <a:softEdge rad="139700"/>
          </a:effectLst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8600"/>
                </a:solidFill>
                <a:latin typeface="Comic Sans MS" pitchFamily="66" charset="0"/>
              </a:rPr>
              <a:t>Бізнес</a:t>
            </a:r>
            <a:r>
              <a:rPr lang="ru-RU" b="1" dirty="0">
                <a:solidFill>
                  <a:srgbClr val="FF8600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FF8600"/>
                </a:solidFill>
                <a:latin typeface="Comic Sans MS" pitchFamily="66" charset="0"/>
              </a:rPr>
              <a:t>ідея</a:t>
            </a:r>
            <a:r>
              <a:rPr lang="ru-RU" b="1" dirty="0">
                <a:solidFill>
                  <a:srgbClr val="FF86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8600"/>
                </a:solidFill>
                <a:latin typeface="Comic Sans MS" pitchFamily="66" charset="0"/>
              </a:rPr>
              <a:t>№</a:t>
            </a:r>
            <a:r>
              <a:rPr lang="ru-RU" b="1" dirty="0">
                <a:solidFill>
                  <a:srgbClr val="FF8600"/>
                </a:solidFill>
                <a:latin typeface="Comic Sans MS" pitchFamily="66" charset="0"/>
              </a:rPr>
              <a:t>3. </a:t>
            </a:r>
            <a:r>
              <a:rPr lang="ru-RU" b="1" dirty="0" err="1" smtClean="0">
                <a:solidFill>
                  <a:srgbClr val="FF8600"/>
                </a:solidFill>
                <a:latin typeface="Comic Sans MS" pitchFamily="66" charset="0"/>
              </a:rPr>
              <a:t>Кава</a:t>
            </a:r>
            <a:r>
              <a:rPr lang="ru-RU" b="1" dirty="0" smtClean="0">
                <a:solidFill>
                  <a:srgbClr val="FF8600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FF8600"/>
                </a:solidFill>
                <a:latin typeface="Comic Sans MS" pitchFamily="66" charset="0"/>
              </a:rPr>
              <a:t>з собою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48" y="2492896"/>
            <a:ext cx="5260032" cy="100811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err="1" smtClean="0">
                <a:solidFill>
                  <a:schemeClr val="bg1"/>
                </a:solidFill>
              </a:rPr>
              <a:t>Відкрити</a:t>
            </a:r>
            <a:r>
              <a:rPr lang="ru-RU" dirty="0" smtClean="0">
                <a:solidFill>
                  <a:schemeClr val="bg1"/>
                </a:solidFill>
              </a:rPr>
              <a:t> свою справу в </a:t>
            </a:r>
            <a:r>
              <a:rPr lang="ru-RU" dirty="0" err="1" smtClean="0">
                <a:solidFill>
                  <a:schemeClr val="bg1"/>
                </a:solidFill>
              </a:rPr>
              <a:t>цій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сфері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двома</a:t>
            </a:r>
            <a:r>
              <a:rPr lang="ru-RU" dirty="0" smtClean="0">
                <a:solidFill>
                  <a:schemeClr val="bg1"/>
                </a:solidFill>
              </a:rPr>
              <a:t> способами: по </a:t>
            </a:r>
            <a:r>
              <a:rPr lang="ru-RU" dirty="0" err="1" smtClean="0">
                <a:solidFill>
                  <a:schemeClr val="bg1"/>
                </a:solidFill>
              </a:rPr>
              <a:t>франшизі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розробити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власну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бізнес</a:t>
            </a:r>
            <a:r>
              <a:rPr lang="ru-RU" dirty="0" smtClean="0">
                <a:solidFill>
                  <a:schemeClr val="bg1"/>
                </a:solidFill>
              </a:rPr>
              <a:t>-модель.</a:t>
            </a:r>
            <a:endParaRPr lang="ru-RU" dirty="0" smtClean="0"/>
          </a:p>
          <a:p>
            <a:pPr lvl="0">
              <a:buClr>
                <a:srgbClr val="FF8600"/>
              </a:buClr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5596" y="3645024"/>
            <a:ext cx="5328592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 err="1" smtClean="0">
                <a:solidFill>
                  <a:schemeClr val="bg1"/>
                </a:solidFill>
              </a:rPr>
              <a:t>відкриття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кав'ярні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потрібно</a:t>
            </a:r>
            <a:r>
              <a:rPr lang="ru-RU" dirty="0" smtClean="0">
                <a:solidFill>
                  <a:schemeClr val="bg1"/>
                </a:solidFill>
              </a:rPr>
              <a:t> буде </a:t>
            </a:r>
            <a:r>
              <a:rPr lang="ru-RU" dirty="0" err="1" smtClean="0">
                <a:solidFill>
                  <a:schemeClr val="bg1"/>
                </a:solidFill>
              </a:rPr>
              <a:t>вкласти</a:t>
            </a:r>
            <a:r>
              <a:rPr lang="ru-RU" dirty="0" smtClean="0">
                <a:solidFill>
                  <a:schemeClr val="bg1"/>
                </a:solidFill>
              </a:rPr>
              <a:t> 3000 $ -8000 $ в </a:t>
            </a:r>
            <a:r>
              <a:rPr lang="ru-RU" dirty="0" err="1" smtClean="0">
                <a:solidFill>
                  <a:schemeClr val="bg1"/>
                </a:solidFill>
              </a:rPr>
              <a:t>залежності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обраного</a:t>
            </a:r>
            <a:r>
              <a:rPr lang="ru-RU" dirty="0" smtClean="0">
                <a:solidFill>
                  <a:schemeClr val="bg1"/>
                </a:solidFill>
              </a:rPr>
              <a:t> формату </a:t>
            </a:r>
            <a:r>
              <a:rPr lang="ru-RU" dirty="0" err="1" smtClean="0">
                <a:solidFill>
                  <a:schemeClr val="bg1"/>
                </a:solidFill>
              </a:rPr>
              <a:t>бізнесу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локації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0260" y="4744647"/>
            <a:ext cx="5184576" cy="90545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 err="1" smtClean="0">
                <a:solidFill>
                  <a:schemeClr val="bg1"/>
                </a:solidFill>
              </a:rPr>
              <a:t>збільшення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продажів</a:t>
            </a:r>
            <a:r>
              <a:rPr lang="ru-RU" dirty="0" smtClean="0">
                <a:solidFill>
                  <a:schemeClr val="bg1"/>
                </a:solidFill>
              </a:rPr>
              <a:t> додайте в меню </a:t>
            </a:r>
            <a:r>
              <a:rPr lang="ru-RU" dirty="0" err="1" smtClean="0">
                <a:solidFill>
                  <a:schemeClr val="bg1"/>
                </a:solidFill>
              </a:rPr>
              <a:t>різні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кавові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напої</a:t>
            </a:r>
            <a:r>
              <a:rPr lang="ru-RU" dirty="0" smtClean="0">
                <a:solidFill>
                  <a:schemeClr val="bg1"/>
                </a:solidFill>
              </a:rPr>
              <a:t>, чай, какао, </a:t>
            </a:r>
            <a:r>
              <a:rPr lang="ru-RU" dirty="0" err="1" smtClean="0">
                <a:solidFill>
                  <a:schemeClr val="bg1"/>
                </a:solidFill>
              </a:rPr>
              <a:t>десерти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5769024"/>
            <a:ext cx="5328592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bg1"/>
                </a:solidFill>
              </a:rPr>
              <a:t>Оптимальні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локації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розміщення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кавовій</a:t>
            </a:r>
            <a:r>
              <a:rPr lang="ru-RU" dirty="0" smtClean="0">
                <a:solidFill>
                  <a:schemeClr val="bg1"/>
                </a:solidFill>
              </a:rPr>
              <a:t> точки: ТРЦ, </a:t>
            </a:r>
            <a:r>
              <a:rPr lang="ru-RU" dirty="0" err="1" smtClean="0">
                <a:solidFill>
                  <a:schemeClr val="bg1"/>
                </a:solidFill>
              </a:rPr>
              <a:t>зупинки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громадського</a:t>
            </a:r>
            <a:r>
              <a:rPr lang="ru-RU" dirty="0" smtClean="0">
                <a:solidFill>
                  <a:schemeClr val="bg1"/>
                </a:solidFill>
              </a:rPr>
              <a:t> транспорту, </a:t>
            </a:r>
            <a:r>
              <a:rPr lang="ru-RU" dirty="0" err="1" smtClean="0">
                <a:solidFill>
                  <a:schemeClr val="bg1"/>
                </a:solidFill>
              </a:rPr>
              <a:t>вулиці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жвавим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пішохідним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трафіком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майданчики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університетів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196752"/>
            <a:ext cx="4467944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Найбільш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популярними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низькобюджетними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варіантами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бізнесу</a:t>
            </a:r>
            <a:r>
              <a:rPr lang="ru-RU" dirty="0" smtClean="0">
                <a:solidFill>
                  <a:schemeClr val="bg1"/>
                </a:solidFill>
              </a:rPr>
              <a:t> з продажу </a:t>
            </a:r>
            <a:r>
              <a:rPr lang="ru-RU" dirty="0" err="1" smtClean="0">
                <a:solidFill>
                  <a:schemeClr val="bg1"/>
                </a:solidFill>
              </a:rPr>
              <a:t>кави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вважається</a:t>
            </a:r>
            <a:r>
              <a:rPr lang="ru-RU" dirty="0" smtClean="0">
                <a:solidFill>
                  <a:schemeClr val="bg1"/>
                </a:solidFill>
              </a:rPr>
              <a:t> формат «</a:t>
            </a:r>
            <a:r>
              <a:rPr lang="ru-RU" dirty="0" err="1" smtClean="0">
                <a:solidFill>
                  <a:schemeClr val="bg1"/>
                </a:solidFill>
              </a:rPr>
              <a:t>кава</a:t>
            </a:r>
            <a:r>
              <a:rPr lang="ru-RU" dirty="0" smtClean="0">
                <a:solidFill>
                  <a:schemeClr val="bg1"/>
                </a:solidFill>
              </a:rPr>
              <a:t> з собою».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88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6864" cy="624911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Comic Sans MS" pitchFamily="66" charset="0"/>
              </a:rPr>
              <a:t>Бізнес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omic Sans MS" pitchFamily="66" charset="0"/>
              </a:rPr>
              <a:t>ідея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№4.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Декоратор </a:t>
            </a:r>
            <a:r>
              <a:rPr lang="ru-RU" b="1" dirty="0" err="1">
                <a:solidFill>
                  <a:schemeClr val="bg1"/>
                </a:solidFill>
                <a:latin typeface="Comic Sans MS" pitchFamily="66" charset="0"/>
              </a:rPr>
              <a:t>залів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29" y="1196752"/>
            <a:ext cx="5472608" cy="1800200"/>
          </a:xfrm>
          <a:solidFill>
            <a:schemeClr val="accent4">
              <a:lumMod val="20000"/>
              <a:lumOff val="80000"/>
              <a:alpha val="54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 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Розглядаючи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малого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згадати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декораторів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залів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відмінний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вас,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вас є хороший смак і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розвинене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стилю.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123" name="Picture 3" descr="C:\Users\User\Desktop\b4ce08209d8460a4ccd0f7116836b3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89615"/>
            <a:ext cx="3327808" cy="4991713"/>
          </a:xfrm>
          <a:prstGeom prst="rect">
            <a:avLst/>
          </a:prstGeom>
          <a:noFill/>
          <a:effectLst>
            <a:reflection stA="82000" endPos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restorani-loft-dlya-svadbi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858111" cy="3240360"/>
          </a:xfrm>
          <a:prstGeom prst="rect">
            <a:avLst/>
          </a:prstGeom>
          <a:noFill/>
          <a:effectLst>
            <a:glow rad="25400">
              <a:schemeClr val="accent1">
                <a:alpha val="89000"/>
              </a:schemeClr>
            </a:glow>
            <a:outerShdw blurRad="317500" sy="23000" kx="1200000" algn="br" rotWithShape="0">
              <a:prstClr val="black">
                <a:alpha val="2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02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690048" cy="1154097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Comic Sans MS" pitchFamily="66" charset="0"/>
              </a:rPr>
              <a:t>Бізнес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omic Sans MS" pitchFamily="66" charset="0"/>
              </a:rPr>
              <a:t>ідея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№4. Декоратор </a:t>
            </a:r>
            <a:r>
              <a:rPr lang="ru-RU" b="1" dirty="0" err="1">
                <a:solidFill>
                  <a:schemeClr val="bg1"/>
                </a:solidFill>
                <a:latin typeface="Comic Sans MS" pitchFamily="66" charset="0"/>
              </a:rPr>
              <a:t>залів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7770"/>
            <a:ext cx="4824536" cy="272868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</a:t>
            </a:r>
            <a:endParaRPr lang="uk-UA" sz="2400" dirty="0">
              <a:solidFill>
                <a:schemeClr val="bg1"/>
              </a:solidFill>
            </a:endParaRPr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ru-RU" sz="2400" dirty="0"/>
          </a:p>
        </p:txBody>
      </p:sp>
      <p:pic>
        <p:nvPicPr>
          <p:cNvPr id="6146" name="Picture 2" descr="C:\Users\User\Desktop\lite__2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267770"/>
            <a:ext cx="3600400" cy="25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739820_pinkbridalshoweridea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77072"/>
            <a:ext cx="3781905" cy="252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177440" y="4044356"/>
            <a:ext cx="4653010" cy="2520279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182880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Запропонуйте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друзям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колегам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просто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знайомим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зробіть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все на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совість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Так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отримаєте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відгуки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практичний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258642"/>
            <a:ext cx="4536505" cy="243603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5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серйозна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майстрів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реквізиту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урочистостей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8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43192" cy="93610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Comic Sans MS" pitchFamily="66" charset="0"/>
              </a:rPr>
              <a:t>Бізнес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omic Sans MS" pitchFamily="66" charset="0"/>
              </a:rPr>
              <a:t>ідея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№5. </a:t>
            </a:r>
            <a:r>
              <a:rPr lang="ru-RU" b="1" dirty="0" err="1">
                <a:solidFill>
                  <a:schemeClr val="bg1"/>
                </a:solidFill>
                <a:latin typeface="Comic Sans MS" pitchFamily="66" charset="0"/>
              </a:rPr>
              <a:t>Міні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-пекарня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72890"/>
            <a:ext cx="4932040" cy="4903678"/>
          </a:xfrm>
          <a:solidFill>
            <a:schemeClr val="tx2">
              <a:lumMod val="20000"/>
              <a:lumOff val="80000"/>
              <a:alpha val="71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міні-пекарень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популярні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затребувані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справа у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високому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попиті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споживають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хлібобулочні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Пекарня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підлаштовується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жителів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день-два,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приносить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реалізовувати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так і через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посередників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847622"/>
            <a:ext cx="8208912" cy="57606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Пекарня - </a:t>
            </a:r>
            <a:r>
              <a:rPr lang="ru-RU" b="1" i="1" dirty="0" err="1" smtClean="0">
                <a:solidFill>
                  <a:schemeClr val="bg1"/>
                </a:solidFill>
              </a:rPr>
              <a:t>відмінний</a:t>
            </a:r>
            <a:r>
              <a:rPr lang="ru-RU" b="1" i="1" dirty="0" smtClean="0">
                <a:solidFill>
                  <a:schemeClr val="bg1"/>
                </a:solidFill>
              </a:rPr>
              <a:t> приклад малого </a:t>
            </a:r>
            <a:r>
              <a:rPr lang="ru-RU" b="1" i="1" dirty="0" err="1" smtClean="0">
                <a:solidFill>
                  <a:schemeClr val="bg1"/>
                </a:solidFill>
              </a:rPr>
              <a:t>бізнесу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</a:rPr>
              <a:t>стабільно</a:t>
            </a:r>
            <a:r>
              <a:rPr lang="ru-RU" b="1" i="1" dirty="0" smtClean="0">
                <a:solidFill>
                  <a:schemeClr val="bg1"/>
                </a:solidFill>
              </a:rPr>
              <a:t> приносить </a:t>
            </a:r>
            <a:r>
              <a:rPr lang="ru-RU" b="1" i="1" dirty="0" err="1" smtClean="0">
                <a:solidFill>
                  <a:schemeClr val="bg1"/>
                </a:solidFill>
              </a:rPr>
              <a:t>дохід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User\Desktop\biznes-plan-dlya-mini-pekar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50473"/>
            <a:ext cx="401490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Fotolia_28431583_Subscription_XL-700x4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4088"/>
            <a:ext cx="3999216" cy="265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39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2082</TotalTime>
  <Words>1028</Words>
  <Application>Microsoft Office PowerPoint</Application>
  <PresentationFormat>Экран (4:3)</PresentationFormat>
  <Paragraphs>91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Перспектива</vt:lpstr>
      <vt:lpstr>«Кращі ідеї для малого бізнесу в Україні та світі»</vt:lpstr>
      <vt:lpstr>   Бізнес ідеї для малого бізнесу в Україні:</vt:lpstr>
      <vt:lpstr>Бізнес ідея №1. Випічка тортів</vt:lpstr>
      <vt:lpstr>Бізнес ідея №1. Випічка тортів</vt:lpstr>
      <vt:lpstr>Бізнес ідея №2. Фотограф</vt:lpstr>
      <vt:lpstr>Бізнес ідея №3. Кава з собою</vt:lpstr>
      <vt:lpstr>Бізнес ідея №4. Декоратор залів </vt:lpstr>
      <vt:lpstr>Бізнес ідея №4. Декоратор залів</vt:lpstr>
      <vt:lpstr>Бізнес ідея №5. Міні-пекарня </vt:lpstr>
      <vt:lpstr>Як знайти свою нішу в бізнесі – ключові моменти</vt:lpstr>
      <vt:lpstr>       Ідеї для малого бізнесу в світі:  Бізнес ідея №1. Клінінгова компанія</vt:lpstr>
      <vt:lpstr>Бізнес ідея №2.  Створення сайтів на WordPress</vt:lpstr>
      <vt:lpstr>Бізнес ідея №3.  Послуги дрона</vt:lpstr>
      <vt:lpstr>Бізнес ідея №4. Автомийка самообслуговування </vt:lpstr>
      <vt:lpstr> </vt:lpstr>
      <vt:lpstr>Висновок:</vt:lpstr>
      <vt:lpstr>Дякую  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59</cp:revision>
  <dcterms:created xsi:type="dcterms:W3CDTF">2020-05-23T12:05:03Z</dcterms:created>
  <dcterms:modified xsi:type="dcterms:W3CDTF">2020-05-24T22:47:45Z</dcterms:modified>
</cp:coreProperties>
</file>