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5" r:id="rId8"/>
    <p:sldId id="267" r:id="rId9"/>
    <p:sldId id="268" r:id="rId10"/>
    <p:sldId id="261" r:id="rId11"/>
    <p:sldId id="262" r:id="rId12"/>
    <p:sldId id="263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9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305800" cy="1143000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11МК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Фірсова Олена </a:t>
            </a:r>
          </a:p>
          <a:p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764704"/>
            <a:ext cx="4824536" cy="2002156"/>
          </a:xfrm>
        </p:spPr>
        <p:txBody>
          <a:bodyPr/>
          <a:lstStyle/>
          <a:p>
            <a:r>
              <a:rPr lang="uk-UA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 в Україні</a:t>
            </a:r>
            <a:endParaRPr lang="uk-UA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міжнародними стандартами, розробленими Міжнародною організацією праці (МОП), все населення поділяють на три групи: </a:t>
            </a:r>
          </a:p>
          <a:p>
            <a:pPr algn="just"/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це ті люди, які виконують будь-яку оплачувану роботу, а також ті, що мають роботу, але тимчасово не працюють через хворобу, страйк чи відпустку. До цієї групи належать і ті, хто зайнятий неповний робочий день.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57193" r="10926" b="8060"/>
          <a:stretch/>
        </p:blipFill>
        <p:spPr bwMode="auto">
          <a:xfrm>
            <a:off x="678873" y="3443633"/>
            <a:ext cx="7786254" cy="29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6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48" y="404664"/>
            <a:ext cx="8316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Безробітні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ті, хто не має роботи, але активно шукає її або чекає, щоб повернутися на попереднє місце роботи. </a:t>
            </a:r>
          </a:p>
          <a:p>
            <a:pPr algn="just"/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вважається безробітними, якщо вони: </a:t>
            </a:r>
          </a:p>
          <a:p>
            <a:pPr marL="457200" indent="-457200" algn="just">
              <a:buAutoNum type="arabicParenR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роботи; </a:t>
            </a:r>
          </a:p>
          <a:p>
            <a:pPr marL="457200" indent="-457200" algn="just">
              <a:buAutoNum type="arabicParenR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шукають роботу ;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3)готові розпочати або розпочинають роботу протягом наступних 2 тижнів; 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4)зареєстровані в службі зайнятості як такі, що шукають роботу.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6" t="64937" r="12653"/>
          <a:stretch/>
        </p:blipFill>
        <p:spPr bwMode="auto">
          <a:xfrm>
            <a:off x="2411760" y="3861048"/>
            <a:ext cx="4392488" cy="2676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132856"/>
            <a:ext cx="28961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Зайняті і безробітні становлять робочу силу, або економічно активне населення в даний момент часу.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2" t="14055" r="15468" b="9582"/>
          <a:stretch/>
        </p:blipFill>
        <p:spPr bwMode="auto">
          <a:xfrm>
            <a:off x="4743610" y="476672"/>
            <a:ext cx="3638306" cy="59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4" y="2708920"/>
            <a:ext cx="36879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Незайняті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особи поза робочою силою, або економічно неактивне населення.</a:t>
            </a:r>
          </a:p>
        </p:txBody>
      </p:sp>
      <p:sp>
        <p:nvSpPr>
          <p:cNvPr id="3" name="AutoShape 2" descr="3. Незайняті — особи поза робочою силою, або економічно неактивне населення — це : - люди у віці до 16 років; - ті хто перебуває в спеціалізовани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3" t="66576" r="14208" b="5141"/>
          <a:stretch/>
        </p:blipFill>
        <p:spPr bwMode="auto">
          <a:xfrm rot="20984947">
            <a:off x="4098311" y="1459798"/>
            <a:ext cx="4427849" cy="3779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1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382" y="1556792"/>
            <a:ext cx="75960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у віці до 16 років; </a:t>
            </a:r>
          </a:p>
          <a:p>
            <a:pPr marL="342900" indent="-342900" algn="just">
              <a:buFontTx/>
              <a:buChar char="-"/>
            </a:pP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 хто перебуває в спеціалізованих установах (наприклад, психіатричних диспансерах, виправних закладах тощо); </a:t>
            </a:r>
          </a:p>
          <a:p>
            <a:pPr marL="342900" indent="-342900" algn="just">
              <a:buFontTx/>
              <a:buChar char="-"/>
            </a:pP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особи, що вибули зі складу робочої сили, — дорослі, які потенційно мають можливість працювати, але не працюють і не шукають роботи (студенти, пенсіонери, інваліди, домогосподарки).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2712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Незайняті</a:t>
            </a:r>
            <a:r>
              <a:rPr lang="ru-RU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: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27588" cy="684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складне економічне, соціальне і психологічне явище. Водночас безробіття — це економічна категорія, яка відбиває економічні відносини щодо вимушеної незайнятості працездатного населення.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06" y="2019891"/>
            <a:ext cx="6688388" cy="4450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742" y="692665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 формування безробіття</a:t>
            </a:r>
            <a:endParaRPr lang="uk-UA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638" y="249289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 сукупного ефективного попиту;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Негнучкість системи відносних цін і ставок заробітної плати і викривлення в ній, пов'язані з грошовою експансією держави і подальшою інфляцією;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 мобільність робочої сили;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зрушення в економіці;</a:t>
            </a:r>
          </a:p>
        </p:txBody>
      </p:sp>
    </p:spTree>
    <p:extLst>
      <p:ext uri="{BB962C8B-B14F-4D97-AF65-F5344CB8AC3E}">
        <p14:creationId xmlns:p14="http://schemas.microsoft.com/office/powerpoint/2010/main" val="26538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136" y="428179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Дискримінація на ринку праці щодо жінок, молоді та національної меншості;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зміни в чисельності та складі робочої сили;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 коливання в рівнях виробництва окремих галузей економіки.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54595"/>
            <a:ext cx="5904656" cy="41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20688"/>
            <a:ext cx="4320157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безробіття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326" y="2792089"/>
            <a:ext cx="135749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Циклічне</a:t>
            </a:r>
            <a:endParaRPr lang="uk-UA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444208" y="1484784"/>
            <a:ext cx="143847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882448" y="3613666"/>
            <a:ext cx="115268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Сезонне</a:t>
            </a:r>
            <a:endParaRPr lang="uk-UA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3613666"/>
            <a:ext cx="131901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Панельне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68113" y="3613922"/>
            <a:ext cx="145745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000" dirty="0" smtClean="0"/>
              <a:t>Фрикційне</a:t>
            </a:r>
            <a:endParaRPr lang="uk-UA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13015" y="2792089"/>
            <a:ext cx="153933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2000" dirty="0" smtClean="0"/>
              <a:t>Структурне</a:t>
            </a:r>
            <a:endParaRPr lang="uk-UA" sz="2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724128" y="1628800"/>
            <a:ext cx="86409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396151" y="1628800"/>
            <a:ext cx="175687" cy="16672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411760" y="1628800"/>
            <a:ext cx="108012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007074" y="1484784"/>
            <a:ext cx="176472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62129" r="52380" b="4341"/>
          <a:stretch/>
        </p:blipFill>
        <p:spPr bwMode="auto">
          <a:xfrm rot="497373">
            <a:off x="611560" y="4149080"/>
            <a:ext cx="3389077" cy="2299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8" t="61373" r="6110" b="2583"/>
          <a:stretch/>
        </p:blipFill>
        <p:spPr bwMode="auto">
          <a:xfrm>
            <a:off x="4860032" y="4062854"/>
            <a:ext cx="3654407" cy="2471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08" y="548680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Циклічне (кон'юнктурне) безробіття виникає внаслідок коливань економіки. У фазі рецесії підприємства звільняють робочих та наймають на роботу в разі економічного підйому.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Сезонне безробіття — результат природних коливань кліматичних умов протягом року або коливань попиту.</a:t>
            </a:r>
          </a:p>
          <a:p>
            <a:pPr marL="363538" indent="-363538" algn="just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Панельне безробіття – відсоток безробіття, який неможливо усунути навіть при найкращому розвитку кон'юнктури. Цей вид безробіття виникає внаслідок фрикційного, добровільного та структурного безробіття. Це та група безробітних, які не можуть знайти роботу в зв'язку з кваліфікацією, віком, станом здоров'я, місцем проживання або недостатнім бажанням до праці.</a:t>
            </a:r>
          </a:p>
        </p:txBody>
      </p:sp>
    </p:spTree>
    <p:extLst>
      <p:ext uri="{BB962C8B-B14F-4D97-AF65-F5344CB8AC3E}">
        <p14:creationId xmlns:p14="http://schemas.microsoft.com/office/powerpoint/2010/main" val="18672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Фрикційне безробіття(тимчасове) виникає, коли люди тимчасово знаходяться без роботи в результаті зміни місця праці, професій. Цей вид безробіття виникає в короткостроковому вимірі.</a:t>
            </a:r>
          </a:p>
          <a:p>
            <a:pPr algn="just"/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Структурне безробіття(технологічне) — виникає в результаті зміни структури економіки, викликане науково-технічним прогресом і зміною структури потрібних кадрів.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4837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безробіття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691" y="1056256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bg1"/>
                </a:solidFill>
              </a:rPr>
              <a:t>Безробітна людина нічого не виробляє, тому безробіття перешкоджає зростанню добробуту країни.</a:t>
            </a:r>
          </a:p>
          <a:p>
            <a:pPr marL="342900" indent="-342900" algn="just">
              <a:buAutoNum type="arabicPeriod"/>
            </a:pPr>
            <a:r>
              <a:rPr lang="uk-UA" sz="2400" dirty="0" smtClean="0">
                <a:solidFill>
                  <a:schemeClr val="bg1"/>
                </a:solidFill>
              </a:rPr>
              <a:t>Товариство змушене шукати кошти для порятунку безробітних від голодної смерті, виділяючи для цього державні гроші, які завжди обмежені.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88" y="3364580"/>
            <a:ext cx="5558127" cy="3252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04103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Зростання безробіття скорочує попит на товари на ринку, ускладнює збут товарів і сприяє скороченню робочих місць.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Безробіття загострює політичну ситуацію в країні.</a:t>
            </a:r>
          </a:p>
          <a:p>
            <a:pPr algn="just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Зростання безробіття веде до зростання кількості злочинів.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12427"/>
            <a:ext cx="6480720" cy="364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7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543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Безробіття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Безробіття в Україні</dc:title>
  <dc:creator>admin</dc:creator>
  <cp:lastModifiedBy>admin</cp:lastModifiedBy>
  <cp:revision>12</cp:revision>
  <dcterms:created xsi:type="dcterms:W3CDTF">2020-04-21T12:22:46Z</dcterms:created>
  <dcterms:modified xsi:type="dcterms:W3CDTF">2020-04-21T14:27:45Z</dcterms:modified>
</cp:coreProperties>
</file>