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2"/>
  </p:notesMasterIdLst>
  <p:sldIdLst>
    <p:sldId id="259" r:id="rId2"/>
    <p:sldId id="269" r:id="rId3"/>
    <p:sldId id="257"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7" r:id="rId18"/>
    <p:sldId id="274" r:id="rId19"/>
    <p:sldId id="275"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19" autoAdjust="0"/>
    <p:restoredTop sz="94660"/>
  </p:normalViewPr>
  <p:slideViewPr>
    <p:cSldViewPr>
      <p:cViewPr>
        <p:scale>
          <a:sx n="64" d="100"/>
          <a:sy n="64" d="100"/>
        </p:scale>
        <p:origin x="-798"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1044;&#1080;&#1087;&#1083;&#1086;&#1084;\&#1088;&#1072;&#1089;&#1095;&#1077;&#1090;&#1085;&#1099;&#108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44;&#1080;&#1087;&#1083;&#1086;&#1084;\&#1088;&#1072;&#1089;&#1095;&#1077;&#1090;&#1085;&#1099;&#108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34"/>
  <c:chart>
    <c:view3D>
      <c:rotX val="75"/>
      <c:perspective val="30"/>
    </c:view3D>
    <c:plotArea>
      <c:layout/>
      <c:pie3DChart>
        <c:varyColors val="1"/>
        <c:ser>
          <c:idx val="0"/>
          <c:order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plosion val="25"/>
          <c:dLbls>
            <c:spPr>
              <a:noFill/>
              <a:ln>
                <a:noFill/>
              </a:ln>
              <a:effectLst/>
            </c:spPr>
            <c:txPr>
              <a:bodyPr/>
              <a:lstStyle/>
              <a:p>
                <a:pPr>
                  <a:defRPr lang="ru-RU"/>
                </a:pPr>
                <a:endParaRPr lang="ru-RU"/>
              </a:p>
            </c:txPr>
            <c:showVal val="1"/>
            <c:showLeaderLines val="1"/>
            <c:extLst xmlns:c16r2="http://schemas.microsoft.com/office/drawing/2015/06/chart">
              <c:ext xmlns:c15="http://schemas.microsoft.com/office/drawing/2012/chart" uri="{CE6537A1-D6FC-4f65-9D91-7224C49458BB}">
                <c15:layout/>
              </c:ext>
            </c:extLst>
          </c:dLbls>
          <c:cat>
            <c:strRef>
              <c:f>Лист1!$A$7:$A$17</c:f>
              <c:strCache>
                <c:ptCount val="11"/>
                <c:pt idx="0">
                  <c:v>з них:  пшениця озима</c:v>
                </c:pt>
                <c:pt idx="1">
                  <c:v>ячмінь </c:v>
                </c:pt>
                <c:pt idx="2">
                  <c:v>Просо</c:v>
                </c:pt>
                <c:pt idx="3">
                  <c:v>соняшник</c:v>
                </c:pt>
                <c:pt idx="4">
                  <c:v>овочі відкритого грунту</c:v>
                </c:pt>
                <c:pt idx="5">
                  <c:v>плоди </c:v>
                </c:pt>
                <c:pt idx="6">
                  <c:v>виноград</c:v>
                </c:pt>
                <c:pt idx="7">
                  <c:v>інша продукція рослинництва</c:v>
                </c:pt>
                <c:pt idx="8">
                  <c:v>Тваринництво - всього</c:v>
                </c:pt>
                <c:pt idx="9">
                  <c:v>Інша     продукція тваринництва</c:v>
                </c:pt>
                <c:pt idx="10">
                  <c:v>Послуги в с. г.</c:v>
                </c:pt>
              </c:strCache>
            </c:strRef>
          </c:cat>
          <c:val>
            <c:numRef>
              <c:f>Лист1!$H$7:$H$17</c:f>
              <c:numCache>
                <c:formatCode>0.00</c:formatCode>
                <c:ptCount val="11"/>
                <c:pt idx="0">
                  <c:v>16.664465476143157</c:v>
                </c:pt>
                <c:pt idx="1">
                  <c:v>20.583909596464029</c:v>
                </c:pt>
                <c:pt idx="2">
                  <c:v>2.3193923175458777</c:v>
                </c:pt>
                <c:pt idx="3">
                  <c:v>23.563530846372537</c:v>
                </c:pt>
                <c:pt idx="4">
                  <c:v>1.4497724652863708</c:v>
                </c:pt>
                <c:pt idx="5">
                  <c:v>23.277782123170073</c:v>
                </c:pt>
                <c:pt idx="6">
                  <c:v>1.3374476362419401</c:v>
                </c:pt>
                <c:pt idx="7">
                  <c:v>6.826746644680405</c:v>
                </c:pt>
                <c:pt idx="8">
                  <c:v>1.1924896234169176E-2</c:v>
                </c:pt>
                <c:pt idx="9">
                  <c:v>1.1924896234169176E-2</c:v>
                </c:pt>
                <c:pt idx="10">
                  <c:v>3.9649638855158669</c:v>
                </c:pt>
              </c:numCache>
            </c:numRef>
          </c:val>
          <c:extLst xmlns:c16r2="http://schemas.microsoft.com/office/drawing/2015/06/chart">
            <c:ext xmlns:c16="http://schemas.microsoft.com/office/drawing/2014/chart" uri="{C3380CC4-5D6E-409C-BE32-E72D297353CC}">
              <c16:uniqueId val="{00000000-CADC-49A4-A9AD-CF7F71B49CDB}"/>
            </c:ext>
          </c:extLst>
        </c:ser>
      </c:pie3DChart>
    </c:plotArea>
    <c:legend>
      <c:legendPos val="r"/>
      <c:legendEntry>
        <c:idx val="8"/>
        <c:delete val="1"/>
      </c:legendEntry>
      <c:layout/>
      <c:txPr>
        <a:bodyPr/>
        <a:lstStyle/>
        <a:p>
          <a:pPr>
            <a:defRPr lang="ru-RU" sz="1200">
              <a:latin typeface="Times New Roman" pitchFamily="18" charset="0"/>
              <a:cs typeface="Times New Roman" pitchFamily="18" charset="0"/>
            </a:defRPr>
          </a:pPr>
          <a:endParaRPr lang="ru-RU"/>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lineChart>
        <c:grouping val="standard"/>
        <c:ser>
          <c:idx val="0"/>
          <c:order val="0"/>
          <c:dLbls>
            <c:spPr>
              <a:noFill/>
              <a:ln>
                <a:noFill/>
              </a:ln>
              <a:effectLst/>
            </c:spPr>
            <c:txPr>
              <a:bodyPr/>
              <a:lstStyle/>
              <a:p>
                <a:pPr>
                  <a:defRPr lang="ru-RU"/>
                </a:pPr>
                <a:endParaRPr lang="ru-RU"/>
              </a:p>
            </c:txPr>
            <c:showVal val="1"/>
            <c:extLst xmlns:c16r2="http://schemas.microsoft.com/office/drawing/2015/06/chart">
              <c:ext xmlns:c15="http://schemas.microsoft.com/office/drawing/2012/chart" uri="{CE6537A1-D6FC-4f65-9D91-7224C49458BB}">
                <c15:layout/>
                <c15:showLeaderLines val="0"/>
              </c:ext>
            </c:extLst>
          </c:dLbls>
          <c:cat>
            <c:strRef>
              <c:f>Лист7!$B$2:$F$2</c:f>
              <c:strCache>
                <c:ptCount val="5"/>
                <c:pt idx="0">
                  <c:v>2014 р.</c:v>
                </c:pt>
                <c:pt idx="1">
                  <c:v>2015 р.</c:v>
                </c:pt>
                <c:pt idx="2">
                  <c:v>2016 р.</c:v>
                </c:pt>
                <c:pt idx="3">
                  <c:v>2017 р.</c:v>
                </c:pt>
                <c:pt idx="4">
                  <c:v>2018 р.</c:v>
                </c:pt>
              </c:strCache>
            </c:strRef>
          </c:cat>
          <c:val>
            <c:numRef>
              <c:f>Лист7!$B$6:$F$6</c:f>
              <c:numCache>
                <c:formatCode>0.00</c:formatCode>
                <c:ptCount val="5"/>
                <c:pt idx="0">
                  <c:v>74.491060364666325</c:v>
                </c:pt>
                <c:pt idx="1">
                  <c:v>70.210254103890264</c:v>
                </c:pt>
                <c:pt idx="2">
                  <c:v>19.968239030702023</c:v>
                </c:pt>
                <c:pt idx="3">
                  <c:v>61.626839922182128</c:v>
                </c:pt>
                <c:pt idx="4">
                  <c:v>28.18257546060369</c:v>
                </c:pt>
              </c:numCache>
            </c:numRef>
          </c:val>
          <c:extLst xmlns:c16r2="http://schemas.microsoft.com/office/drawing/2015/06/chart">
            <c:ext xmlns:c16="http://schemas.microsoft.com/office/drawing/2014/chart" uri="{C3380CC4-5D6E-409C-BE32-E72D297353CC}">
              <c16:uniqueId val="{00000000-C165-45B4-B736-71F777B63B13}"/>
            </c:ext>
          </c:extLst>
        </c:ser>
        <c:marker val="1"/>
        <c:axId val="59328000"/>
        <c:axId val="59329536"/>
      </c:lineChart>
      <c:catAx>
        <c:axId val="59328000"/>
        <c:scaling>
          <c:orientation val="minMax"/>
        </c:scaling>
        <c:axPos val="b"/>
        <c:numFmt formatCode="General" sourceLinked="0"/>
        <c:tickLblPos val="nextTo"/>
        <c:txPr>
          <a:bodyPr/>
          <a:lstStyle/>
          <a:p>
            <a:pPr>
              <a:defRPr lang="ru-RU"/>
            </a:pPr>
            <a:endParaRPr lang="ru-RU"/>
          </a:p>
        </c:txPr>
        <c:crossAx val="59329536"/>
        <c:crosses val="autoZero"/>
        <c:auto val="1"/>
        <c:lblAlgn val="ctr"/>
        <c:lblOffset val="100"/>
      </c:catAx>
      <c:valAx>
        <c:axId val="59329536"/>
        <c:scaling>
          <c:orientation val="minMax"/>
        </c:scaling>
        <c:axPos val="l"/>
        <c:majorGridlines/>
        <c:numFmt formatCode="0.00" sourceLinked="1"/>
        <c:tickLblPos val="nextTo"/>
        <c:txPr>
          <a:bodyPr/>
          <a:lstStyle/>
          <a:p>
            <a:pPr>
              <a:defRPr lang="ru-RU"/>
            </a:pPr>
            <a:endParaRPr lang="ru-RU"/>
          </a:p>
        </c:txPr>
        <c:crossAx val="59328000"/>
        <c:crosses val="autoZero"/>
        <c:crossBetween val="between"/>
      </c:valAx>
    </c:plotArea>
    <c:legend>
      <c:legendPos val="r"/>
      <c:layout/>
      <c:txPr>
        <a:bodyPr/>
        <a:lstStyle/>
        <a:p>
          <a:pPr>
            <a:defRPr lang="ru-RU"/>
          </a:pPr>
          <a:endParaRPr lang="ru-RU"/>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FEFD4-495E-4A4F-B2DF-E96A6A3EBB3A}" type="datetimeFigureOut">
              <a:rPr lang="ru-RU" smtClean="0"/>
              <a:pPr/>
              <a:t>26.02.2020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ECB4AA-B52E-4CE5-846B-E3D58EC89D3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8CFA630-13BB-46C4-BD44-B2C5F9B66074}" type="datetimeFigureOut">
              <a:rPr lang="en-US" smtClean="0"/>
              <a:pPr/>
              <a:t>2/26/2020</a:t>
            </a:fld>
            <a:endParaRPr lang="en-US" dirty="0">
              <a:solidFill>
                <a:srgbClr val="FFFFFF"/>
              </a:solidFill>
            </a:endParaRPr>
          </a:p>
        </p:txBody>
      </p:sp>
      <p:sp>
        <p:nvSpPr>
          <p:cNvPr id="5" name="Нижний колонтитул 4"/>
          <p:cNvSpPr>
            <a:spLocks noGrp="1"/>
          </p:cNvSpPr>
          <p:nvPr>
            <p:ph type="ftr" sz="quarter" idx="11"/>
          </p:nvPr>
        </p:nvSpPr>
        <p:spPr/>
        <p:txBody>
          <a:bodyPr/>
          <a:lstStyle/>
          <a:p>
            <a:endParaRPr kumimoji="0" lang="en-US" dirty="0">
              <a:solidFill>
                <a:srgbClr val="FFFFFF"/>
              </a:solidFill>
            </a:endParaRPr>
          </a:p>
        </p:txBody>
      </p:sp>
      <p:sp>
        <p:nvSpPr>
          <p:cNvPr id="6" name="Номер слайда 5"/>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CFA630-13BB-46C4-BD44-B2C5F9B66074}" type="datetimeFigureOut">
              <a:rPr lang="en-US" smtClean="0"/>
              <a:pPr/>
              <a:t>2/26/2020</a:t>
            </a:fld>
            <a:endParaRPr lang="en-US" dirty="0">
              <a:solidFill>
                <a:schemeClr val="tx2"/>
              </a:solidFill>
            </a:endParaRPr>
          </a:p>
        </p:txBody>
      </p:sp>
      <p:sp>
        <p:nvSpPr>
          <p:cNvPr id="3" name="Нижний колонтитул 2"/>
          <p:cNvSpPr>
            <a:spLocks noGrp="1"/>
          </p:cNvSpPr>
          <p:nvPr>
            <p:ph type="ftr" sz="quarter" idx="11"/>
          </p:nvPr>
        </p:nvSpPr>
        <p:spPr/>
        <p:txBody>
          <a:bodyPr/>
          <a:lstStyle/>
          <a:p>
            <a:endParaRPr kumimoji="0" lang="en-US" dirty="0">
              <a:solidFill>
                <a:schemeClr val="tx2"/>
              </a:solidFill>
            </a:endParaRPr>
          </a:p>
        </p:txBody>
      </p:sp>
      <p:sp>
        <p:nvSpPr>
          <p:cNvPr id="4" name="Номер слайда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Содержимое 1"/>
          <p:cNvSpPr>
            <a:spLocks noGrp="1"/>
          </p:cNvSpPr>
          <p:nvPr>
            <p:ph idx="1"/>
          </p:nvPr>
        </p:nvSpPr>
        <p:spPr/>
        <p:txBody>
          <a:bodyPr/>
          <a:lstStyle/>
          <a:p>
            <a:endParaRPr lang="ru-RU"/>
          </a:p>
        </p:txBody>
      </p:sp>
      <p:pic>
        <p:nvPicPr>
          <p:cNvPr id="4" name="Рисунок 3" descr="fotooboi-podsolnukhi-na-belom-fone.jpg"/>
          <p:cNvPicPr>
            <a:picLocks noChangeAspect="1"/>
          </p:cNvPicPr>
          <p:nvPr/>
        </p:nvPicPr>
        <p:blipFill>
          <a:blip r:embed="rId2" cstate="print"/>
          <a:srcRect r="20580" b="4819"/>
          <a:stretch>
            <a:fillRect/>
          </a:stretch>
        </p:blipFill>
        <p:spPr>
          <a:xfrm>
            <a:off x="0" y="1"/>
            <a:ext cx="9144000" cy="7245423"/>
          </a:xfrm>
          <a:prstGeom prst="rect">
            <a:avLst/>
          </a:prstGeom>
        </p:spPr>
      </p:pic>
      <p:sp>
        <p:nvSpPr>
          <p:cNvPr id="5" name="Заголовок 1"/>
          <p:cNvSpPr txBox="1">
            <a:spLocks/>
          </p:cNvSpPr>
          <p:nvPr/>
        </p:nvSpPr>
        <p:spPr>
          <a:xfrm>
            <a:off x="611560" y="332656"/>
            <a:ext cx="8136904" cy="1498178"/>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t>МІНІСТЕРСТВО ОСВІТИ ТА НАУКИ УКРАЇНИ </a:t>
            </a:r>
            <a:b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br>
            <a: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t>ТАВРІЙСЬКИЙ ДЕРЖАВНИЙ АГРОТЕХНОЛОГІЧНИЙ УНІВЕРСИТЕТ </a:t>
            </a:r>
            <a:b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br>
            <a: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t>ІМЕНІ ДМИТРА МОТОРНОГО</a:t>
            </a:r>
            <a:b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br>
            <a: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t/>
            </a:r>
            <a:br>
              <a:rPr kumimoji="0" lang="uk-UA" sz="1600" b="1" i="0" u="none" strike="noStrike" kern="1200" cap="none" spc="0" normalizeH="0" baseline="0" noProof="0" dirty="0" smtClean="0">
                <a:ln>
                  <a:noFill/>
                </a:ln>
                <a:uLnTx/>
                <a:uFillTx/>
                <a:latin typeface="Times New Roman" pitchFamily="18" charset="0"/>
                <a:ea typeface="+mj-ea"/>
                <a:cs typeface="Times New Roman" pitchFamily="18" charset="0"/>
              </a:rPr>
            </a:br>
            <a:r>
              <a:rPr kumimoji="0" lang="uk-UA" sz="1600" b="1" i="0" u="sng" strike="noStrike" kern="1200" cap="none" spc="0" normalizeH="0" baseline="0" noProof="0" dirty="0" smtClean="0">
                <a:ln>
                  <a:noFill/>
                </a:ln>
                <a:uLnTx/>
                <a:uFillTx/>
                <a:latin typeface="Times New Roman" pitchFamily="18" charset="0"/>
                <a:ea typeface="+mj-ea"/>
                <a:cs typeface="Times New Roman" pitchFamily="18" charset="0"/>
              </a:rPr>
              <a:t>ФАКУЛЬТЕТ ЕКОНОМІКИ ТА БІЗНЕСУ</a:t>
            </a:r>
            <a:endParaRPr kumimoji="0" lang="ru-RU" sz="1600" b="1" i="0" u="sng" strike="noStrike" kern="1200" cap="none" spc="0" normalizeH="0" baseline="0" noProof="0" dirty="0">
              <a:ln>
                <a:noFill/>
              </a:ln>
              <a:uLnTx/>
              <a:uFillTx/>
              <a:latin typeface="Times New Roman" pitchFamily="18" charset="0"/>
              <a:ea typeface="+mj-ea"/>
              <a:cs typeface="Times New Roman" pitchFamily="18" charset="0"/>
            </a:endParaRPr>
          </a:p>
        </p:txBody>
      </p:sp>
      <p:sp>
        <p:nvSpPr>
          <p:cNvPr id="6" name="TextBox 5"/>
          <p:cNvSpPr txBox="1"/>
          <p:nvPr/>
        </p:nvSpPr>
        <p:spPr>
          <a:xfrm>
            <a:off x="3059832" y="2492896"/>
            <a:ext cx="2952328" cy="400110"/>
          </a:xfrm>
          <a:prstGeom prst="rect">
            <a:avLst/>
          </a:prstGeom>
          <a:noFill/>
        </p:spPr>
        <p:txBody>
          <a:bodyPr wrap="square" rtlCol="0">
            <a:spAutoFit/>
          </a:bodyPr>
          <a:lstStyle/>
          <a:p>
            <a:pPr algn="ctr"/>
            <a:r>
              <a:rPr lang="uk-UA" sz="2000" b="1" dirty="0" smtClean="0">
                <a:latin typeface="Times New Roman" pitchFamily="18" charset="0"/>
                <a:cs typeface="Times New Roman" pitchFamily="18" charset="0"/>
              </a:rPr>
              <a:t>ДИПЛОМНА РОБОТА</a:t>
            </a:r>
            <a:endParaRPr lang="ru-RU" sz="2000" b="1" dirty="0">
              <a:latin typeface="Times New Roman" pitchFamily="18" charset="0"/>
              <a:cs typeface="Times New Roman" pitchFamily="18" charset="0"/>
            </a:endParaRPr>
          </a:p>
        </p:txBody>
      </p:sp>
      <p:sp>
        <p:nvSpPr>
          <p:cNvPr id="7" name="TextBox 6"/>
          <p:cNvSpPr txBox="1"/>
          <p:nvPr/>
        </p:nvSpPr>
        <p:spPr>
          <a:xfrm>
            <a:off x="539552" y="3284984"/>
            <a:ext cx="8352928" cy="1292662"/>
          </a:xfrm>
          <a:prstGeom prst="rect">
            <a:avLst/>
          </a:prstGeom>
          <a:noFill/>
        </p:spPr>
        <p:txBody>
          <a:bodyPr wrap="square" rtlCol="0">
            <a:spAutoFit/>
          </a:bodyPr>
          <a:lstStyle/>
          <a:p>
            <a:pPr algn="ctr"/>
            <a:r>
              <a:rPr lang="uk-UA" sz="2600" b="1" u="sng" dirty="0" smtClean="0">
                <a:latin typeface="Times New Roman" pitchFamily="18" charset="0"/>
                <a:cs typeface="Times New Roman" pitchFamily="18" charset="0"/>
              </a:rPr>
              <a:t>на тему: </a:t>
            </a:r>
            <a:r>
              <a:rPr lang="uk-UA" sz="2600" b="1" u="sng" dirty="0" err="1" smtClean="0">
                <a:latin typeface="Times New Roman" pitchFamily="18" charset="0"/>
                <a:cs typeface="Times New Roman" pitchFamily="18" charset="0"/>
              </a:rPr>
              <a:t>“Напрями</a:t>
            </a:r>
            <a:r>
              <a:rPr lang="uk-UA" sz="2600" b="1" u="sng" dirty="0" smtClean="0">
                <a:latin typeface="Times New Roman" pitchFamily="18" charset="0"/>
                <a:cs typeface="Times New Roman" pitchFamily="18" charset="0"/>
              </a:rPr>
              <a:t> </a:t>
            </a:r>
            <a:r>
              <a:rPr lang="uk-UA" sz="2600" b="1" u="sng" dirty="0" smtClean="0">
                <a:latin typeface="Times New Roman" pitchFamily="18" charset="0"/>
                <a:cs typeface="Times New Roman" pitchFamily="18" charset="0"/>
              </a:rPr>
              <a:t>підвищення</a:t>
            </a:r>
            <a:r>
              <a:rPr lang="uk-UA" sz="2600" b="1" u="sng" dirty="0" smtClean="0">
                <a:latin typeface="Times New Roman" pitchFamily="18" charset="0"/>
                <a:cs typeface="Times New Roman" pitchFamily="18" charset="0"/>
              </a:rPr>
              <a:t> </a:t>
            </a:r>
            <a:r>
              <a:rPr lang="uk-UA" sz="2600" b="1" u="sng" dirty="0" smtClean="0">
                <a:latin typeface="Times New Roman" pitchFamily="18" charset="0"/>
                <a:cs typeface="Times New Roman" pitchFamily="18" charset="0"/>
              </a:rPr>
              <a:t>прибутковості </a:t>
            </a:r>
            <a:r>
              <a:rPr lang="uk-UA" sz="2600" b="1" u="sng" dirty="0" smtClean="0">
                <a:latin typeface="Times New Roman" pitchFamily="18" charset="0"/>
                <a:cs typeface="Times New Roman" pitchFamily="18" charset="0"/>
              </a:rPr>
              <a:t>господарської </a:t>
            </a:r>
            <a:r>
              <a:rPr lang="uk-UA" sz="2600" b="1" u="sng" dirty="0" smtClean="0">
                <a:latin typeface="Times New Roman" pitchFamily="18" charset="0"/>
                <a:cs typeface="Times New Roman" pitchFamily="18" charset="0"/>
              </a:rPr>
              <a:t>діяльності ТОВ “СПП ЛАНА” Михайлівського району Запорізької </a:t>
            </a:r>
            <a:r>
              <a:rPr lang="uk-UA" sz="2600" b="1" u="sng" dirty="0" err="1" smtClean="0">
                <a:latin typeface="Times New Roman" pitchFamily="18" charset="0"/>
                <a:cs typeface="Times New Roman" pitchFamily="18" charset="0"/>
              </a:rPr>
              <a:t>області”</a:t>
            </a:r>
            <a:endParaRPr lang="ru-RU" sz="2600" b="1" u="sng" dirty="0">
              <a:latin typeface="Times New Roman" pitchFamily="18" charset="0"/>
              <a:cs typeface="Times New Roman" pitchFamily="18" charset="0"/>
            </a:endParaRPr>
          </a:p>
        </p:txBody>
      </p:sp>
      <p:sp>
        <p:nvSpPr>
          <p:cNvPr id="8" name="TextBox 7"/>
          <p:cNvSpPr txBox="1"/>
          <p:nvPr/>
        </p:nvSpPr>
        <p:spPr>
          <a:xfrm>
            <a:off x="4932040" y="5013176"/>
            <a:ext cx="4211960" cy="923330"/>
          </a:xfrm>
          <a:prstGeom prst="rect">
            <a:avLst/>
          </a:prstGeom>
          <a:noFill/>
        </p:spPr>
        <p:txBody>
          <a:bodyPr wrap="square" rtlCol="0">
            <a:spAutoFit/>
          </a:bodyPr>
          <a:lstStyle/>
          <a:p>
            <a:r>
              <a:rPr lang="uk-UA" dirty="0" smtClean="0">
                <a:latin typeface="Times New Roman" pitchFamily="18" charset="0"/>
                <a:cs typeface="Times New Roman" pitchFamily="18" charset="0"/>
              </a:rPr>
              <a:t>Виконала студентка </a:t>
            </a: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21 МБ </a:t>
            </a:r>
            <a:r>
              <a:rPr lang="uk-UA" dirty="0" err="1" smtClean="0">
                <a:latin typeface="Times New Roman" pitchFamily="18" charset="0"/>
                <a:cs typeface="Times New Roman" pitchFamily="18" charset="0"/>
              </a:rPr>
              <a:t>ПТ</a:t>
            </a:r>
            <a:r>
              <a:rPr lang="uk-UA" dirty="0" smtClean="0">
                <a:latin typeface="Times New Roman" pitchFamily="18" charset="0"/>
                <a:cs typeface="Times New Roman" pitchFamily="18" charset="0"/>
              </a:rPr>
              <a:t> </a:t>
            </a:r>
          </a:p>
          <a:p>
            <a:r>
              <a:rPr lang="uk-UA" dirty="0" err="1" smtClean="0">
                <a:latin typeface="Times New Roman" pitchFamily="18" charset="0"/>
                <a:cs typeface="Times New Roman" pitchFamily="18" charset="0"/>
              </a:rPr>
              <a:t>Клинько</a:t>
            </a:r>
            <a:r>
              <a:rPr lang="uk-UA" dirty="0" smtClean="0">
                <a:latin typeface="Times New Roman" pitchFamily="18" charset="0"/>
                <a:cs typeface="Times New Roman" pitchFamily="18" charset="0"/>
              </a:rPr>
              <a:t> Т.С.</a:t>
            </a:r>
          </a:p>
          <a:p>
            <a:r>
              <a:rPr lang="uk-UA" dirty="0" smtClean="0">
                <a:latin typeface="Times New Roman" pitchFamily="18" charset="0"/>
                <a:cs typeface="Times New Roman" pitchFamily="18" charset="0"/>
              </a:rPr>
              <a:t>Керівник: </a:t>
            </a:r>
            <a:r>
              <a:rPr lang="uk-UA" dirty="0" err="1" smtClean="0">
                <a:latin typeface="Times New Roman" pitchFamily="18" charset="0"/>
                <a:cs typeface="Times New Roman" pitchFamily="18" charset="0"/>
              </a:rPr>
              <a:t>к.е.н</a:t>
            </a:r>
            <a:r>
              <a:rPr lang="uk-UA" dirty="0" smtClean="0">
                <a:latin typeface="Times New Roman" pitchFamily="18" charset="0"/>
                <a:cs typeface="Times New Roman" pitchFamily="18" charset="0"/>
              </a:rPr>
              <a:t>., доцент Г.М. Завадських</a:t>
            </a:r>
            <a:endParaRPr lang="ru-RU" dirty="0">
              <a:latin typeface="Times New Roman" pitchFamily="18" charset="0"/>
              <a:cs typeface="Times New Roman" pitchFamily="18" charset="0"/>
            </a:endParaRPr>
          </a:p>
        </p:txBody>
      </p:sp>
      <p:sp>
        <p:nvSpPr>
          <p:cNvPr id="9" name="TextBox 8"/>
          <p:cNvSpPr txBox="1"/>
          <p:nvPr/>
        </p:nvSpPr>
        <p:spPr>
          <a:xfrm>
            <a:off x="2915816" y="6381328"/>
            <a:ext cx="3456384" cy="369332"/>
          </a:xfrm>
          <a:prstGeom prst="rect">
            <a:avLst/>
          </a:prstGeom>
          <a:noFill/>
        </p:spPr>
        <p:txBody>
          <a:bodyPr wrap="square" rtlCol="0">
            <a:spAutoFit/>
          </a:bodyPr>
          <a:lstStyle/>
          <a:p>
            <a:pPr algn="ctr"/>
            <a:r>
              <a:rPr lang="uk-UA" dirty="0" smtClean="0">
                <a:latin typeface="Times New Roman" pitchFamily="18" charset="0"/>
                <a:cs typeface="Times New Roman" pitchFamily="18" charset="0"/>
              </a:rPr>
              <a:t>Мелітополь – 2020 рік</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6"/>
            <a:ext cx="9144000" cy="7245423"/>
          </a:xfrm>
          <a:prstGeom prst="rect">
            <a:avLst/>
          </a:prstGeom>
        </p:spPr>
      </p:pic>
      <p:sp>
        <p:nvSpPr>
          <p:cNvPr id="108546" name="Rectangle 2"/>
          <p:cNvSpPr>
            <a:spLocks noChangeArrowheads="1"/>
          </p:cNvSpPr>
          <p:nvPr/>
        </p:nvSpPr>
        <p:spPr bwMode="auto">
          <a:xfrm>
            <a:off x="0" y="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Таблица 5"/>
          <p:cNvGraphicFramePr>
            <a:graphicFrameLocks noGrp="1"/>
          </p:cNvGraphicFramePr>
          <p:nvPr/>
        </p:nvGraphicFramePr>
        <p:xfrm>
          <a:off x="251520" y="980728"/>
          <a:ext cx="8676454" cy="5152644"/>
        </p:xfrm>
        <a:graphic>
          <a:graphicData uri="http://schemas.openxmlformats.org/drawingml/2006/table">
            <a:tbl>
              <a:tblPr/>
              <a:tblGrid>
                <a:gridCol w="1581478"/>
                <a:gridCol w="699606"/>
                <a:gridCol w="699606"/>
                <a:gridCol w="699606"/>
                <a:gridCol w="700718"/>
                <a:gridCol w="830192"/>
                <a:gridCol w="866312"/>
                <a:gridCol w="866312"/>
                <a:gridCol w="866312"/>
                <a:gridCol w="866312"/>
              </a:tblGrid>
              <a:tr h="215682">
                <a:tc rowSpan="2">
                  <a:txBody>
                    <a:bodyPr/>
                    <a:lstStyle/>
                    <a:p>
                      <a:pPr algn="ctr">
                        <a:lnSpc>
                          <a:spcPct val="115000"/>
                        </a:lnSpc>
                        <a:spcAft>
                          <a:spcPts val="0"/>
                        </a:spcAft>
                      </a:pPr>
                      <a:r>
                        <a:rPr lang="uk-UA" sz="1400" dirty="0">
                          <a:solidFill>
                            <a:srgbClr val="000000"/>
                          </a:solidFill>
                          <a:latin typeface="Times New Roman"/>
                          <a:ea typeface="Times New Roman"/>
                          <a:cs typeface="Times New Roman"/>
                        </a:rPr>
                        <a:t>Показник </a:t>
                      </a:r>
                      <a:endParaRPr lang="ru-RU" sz="1200" dirty="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uk-UA" sz="1400">
                          <a:solidFill>
                            <a:srgbClr val="000000"/>
                          </a:solidFill>
                          <a:latin typeface="Times New Roman"/>
                          <a:ea typeface="Times New Roman"/>
                          <a:cs typeface="Times New Roman"/>
                        </a:rPr>
                        <a:t>Значення показника, тис. грн.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lnSpc>
                          <a:spcPct val="115000"/>
                        </a:lnSpc>
                        <a:spcAft>
                          <a:spcPts val="0"/>
                        </a:spcAft>
                      </a:pPr>
                      <a:r>
                        <a:rPr lang="uk-UA" sz="1400">
                          <a:solidFill>
                            <a:srgbClr val="000000"/>
                          </a:solidFill>
                          <a:latin typeface="Times New Roman"/>
                          <a:ea typeface="Times New Roman"/>
                          <a:cs typeface="Times New Roman"/>
                        </a:rPr>
                        <a:t>Темп росту, %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31364">
                <a:tc vMerge="1">
                  <a:txBody>
                    <a:bodyPr/>
                    <a:lstStyle/>
                    <a:p>
                      <a:endParaRPr lang="ru-RU"/>
                    </a:p>
                  </a:txBody>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2014 р.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2015 р.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2016 р.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2017 р.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dirty="0">
                          <a:solidFill>
                            <a:srgbClr val="000000"/>
                          </a:solidFill>
                          <a:latin typeface="Times New Roman"/>
                          <a:ea typeface="Times New Roman"/>
                          <a:cs typeface="Times New Roman"/>
                        </a:rPr>
                        <a:t>2018 р. </a:t>
                      </a:r>
                      <a:endParaRPr lang="ru-RU" sz="1200" dirty="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2015 р. до 2014 р.</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2016 р. до 2015 р.</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2017 р. до 2016 р.</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2018 р. до 2017 р.</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729">
                <a:tc>
                  <a:txBody>
                    <a:bodyPr/>
                    <a:lstStyle/>
                    <a:p>
                      <a:pPr>
                        <a:lnSpc>
                          <a:spcPct val="115000"/>
                        </a:lnSpc>
                        <a:spcAft>
                          <a:spcPts val="0"/>
                        </a:spcAft>
                      </a:pPr>
                      <a:r>
                        <a:rPr lang="uk-UA" sz="1400">
                          <a:solidFill>
                            <a:srgbClr val="000000"/>
                          </a:solidFill>
                          <a:latin typeface="Times New Roman"/>
                          <a:ea typeface="Times New Roman"/>
                          <a:cs typeface="Times New Roman"/>
                        </a:rPr>
                        <a:t>Чистий дохід від реалізації продукції (товарів, робіт, послуг), тис. грн.</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19 714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30 277</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40 794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44 032</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52 319</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153,58</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134,74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107,94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118,82</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64">
                <a:tc>
                  <a:txBody>
                    <a:bodyPr/>
                    <a:lstStyle/>
                    <a:p>
                      <a:pPr>
                        <a:lnSpc>
                          <a:spcPct val="115000"/>
                        </a:lnSpc>
                        <a:spcAft>
                          <a:spcPts val="0"/>
                        </a:spcAft>
                      </a:pPr>
                      <a:r>
                        <a:rPr lang="uk-UA" sz="1400">
                          <a:solidFill>
                            <a:srgbClr val="000000"/>
                          </a:solidFill>
                          <a:latin typeface="Times New Roman"/>
                          <a:ea typeface="Times New Roman"/>
                          <a:cs typeface="Times New Roman"/>
                        </a:rPr>
                        <a:t>Валовий прибуток, тис. грн.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8 416</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12 489</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6 790</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16 789</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11 503</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148,40</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dirty="0">
                          <a:solidFill>
                            <a:srgbClr val="000000"/>
                          </a:solidFill>
                          <a:latin typeface="Times New Roman"/>
                          <a:ea typeface="Times New Roman"/>
                          <a:cs typeface="Times New Roman"/>
                        </a:rPr>
                        <a:t>54,37</a:t>
                      </a:r>
                      <a:endParaRPr lang="ru-RU" sz="1200" dirty="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247,26</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68,52</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8411">
                <a:tc>
                  <a:txBody>
                    <a:bodyPr/>
                    <a:lstStyle/>
                    <a:p>
                      <a:pPr>
                        <a:lnSpc>
                          <a:spcPct val="115000"/>
                        </a:lnSpc>
                        <a:spcAft>
                          <a:spcPts val="0"/>
                        </a:spcAft>
                      </a:pPr>
                      <a:r>
                        <a:rPr lang="uk-UA" sz="1400">
                          <a:solidFill>
                            <a:srgbClr val="000000"/>
                          </a:solidFill>
                          <a:latin typeface="Times New Roman"/>
                          <a:ea typeface="Times New Roman"/>
                          <a:cs typeface="Times New Roman"/>
                        </a:rPr>
                        <a:t>Фінансовий результат від операційної діяльності: прибуток, тис. грн. </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8 330</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12 934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3 604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13 962</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7 022</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155,27</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27,86</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387,40</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50,29</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729">
                <a:tc>
                  <a:txBody>
                    <a:bodyPr/>
                    <a:lstStyle/>
                    <a:p>
                      <a:pPr>
                        <a:lnSpc>
                          <a:spcPct val="115000"/>
                        </a:lnSpc>
                        <a:spcAft>
                          <a:spcPts val="0"/>
                        </a:spcAft>
                      </a:pPr>
                      <a:r>
                        <a:rPr lang="uk-UA" sz="1400">
                          <a:solidFill>
                            <a:srgbClr val="000000"/>
                          </a:solidFill>
                          <a:latin typeface="Times New Roman"/>
                          <a:ea typeface="Times New Roman"/>
                          <a:cs typeface="Times New Roman"/>
                        </a:rPr>
                        <a:t>Фінансовий результат до оподаткування, тис. грн.</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7 330</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11 795</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3 508</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16 093</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5 865</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160,91</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29,74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458,75</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36,44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364">
                <a:tc>
                  <a:txBody>
                    <a:bodyPr/>
                    <a:lstStyle/>
                    <a:p>
                      <a:pPr>
                        <a:lnSpc>
                          <a:spcPct val="115000"/>
                        </a:lnSpc>
                        <a:spcAft>
                          <a:spcPts val="0"/>
                        </a:spcAft>
                      </a:pPr>
                      <a:r>
                        <a:rPr lang="uk-UA" sz="1400">
                          <a:solidFill>
                            <a:srgbClr val="000000"/>
                          </a:solidFill>
                          <a:latin typeface="Times New Roman"/>
                          <a:ea typeface="Times New Roman"/>
                          <a:cs typeface="Times New Roman"/>
                        </a:rPr>
                        <a:t>Чистий фінансовий результат , тис. грн.</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7 330</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11 795</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3 508</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16 093</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Times New Roman"/>
                          <a:cs typeface="Times New Roman"/>
                        </a:rPr>
                        <a:t>5 865</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160,91</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29,74</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rgbClr val="000000"/>
                          </a:solidFill>
                          <a:latin typeface="Times New Roman"/>
                          <a:ea typeface="Times New Roman"/>
                          <a:cs typeface="Times New Roman"/>
                        </a:rPr>
                        <a:t>458,75</a:t>
                      </a:r>
                      <a:endParaRPr lang="ru-RU" sz="120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dirty="0">
                          <a:solidFill>
                            <a:srgbClr val="000000"/>
                          </a:solidFill>
                          <a:latin typeface="Times New Roman"/>
                          <a:ea typeface="Times New Roman"/>
                          <a:cs typeface="Times New Roman"/>
                        </a:rPr>
                        <a:t>36,44</a:t>
                      </a:r>
                      <a:endParaRPr lang="ru-RU" sz="1200" dirty="0">
                        <a:latin typeface="Times New Roman"/>
                        <a:ea typeface="Times New Roman"/>
                        <a:cs typeface="Times New Roman"/>
                      </a:endParaRPr>
                    </a:p>
                  </a:txBody>
                  <a:tcPr marL="42988" marR="42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0593" name="Rectangle 1"/>
          <p:cNvSpPr>
            <a:spLocks noChangeArrowheads="1"/>
          </p:cNvSpPr>
          <p:nvPr/>
        </p:nvSpPr>
        <p:spPr bwMode="auto">
          <a:xfrm>
            <a:off x="971600" y="260648"/>
            <a:ext cx="741682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6</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Динаміка формування прибутку в ТОВ «СПП ЛАНА»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31156" b="4819"/>
          <a:stretch>
            <a:fillRect/>
          </a:stretch>
        </p:blipFill>
        <p:spPr>
          <a:xfrm>
            <a:off x="0" y="6"/>
            <a:ext cx="9144000" cy="7245423"/>
          </a:xfrm>
          <a:prstGeom prst="rect">
            <a:avLst/>
          </a:prstGeom>
        </p:spPr>
      </p:pic>
      <p:sp>
        <p:nvSpPr>
          <p:cNvPr id="108546" name="Rectangle 2"/>
          <p:cNvSpPr>
            <a:spLocks noChangeArrowheads="1"/>
          </p:cNvSpPr>
          <p:nvPr/>
        </p:nvSpPr>
        <p:spPr bwMode="auto">
          <a:xfrm>
            <a:off x="0" y="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251523" y="1484783"/>
          <a:ext cx="8892476" cy="4752528"/>
        </p:xfrm>
        <a:graphic>
          <a:graphicData uri="http://schemas.openxmlformats.org/drawingml/2006/table">
            <a:tbl>
              <a:tblPr/>
              <a:tblGrid>
                <a:gridCol w="1095136"/>
                <a:gridCol w="763935"/>
                <a:gridCol w="750903"/>
                <a:gridCol w="641768"/>
                <a:gridCol w="641768"/>
                <a:gridCol w="696064"/>
                <a:gridCol w="978944"/>
                <a:gridCol w="978944"/>
                <a:gridCol w="843206"/>
                <a:gridCol w="843206"/>
                <a:gridCol w="658602"/>
              </a:tblGrid>
              <a:tr h="226165">
                <a:tc rowSpan="6">
                  <a:txBody>
                    <a:bodyPr/>
                    <a:lstStyle/>
                    <a:p>
                      <a:pPr algn="ctr">
                        <a:lnSpc>
                          <a:spcPct val="115000"/>
                        </a:lnSpc>
                        <a:spcAft>
                          <a:spcPts val="0"/>
                        </a:spcAft>
                      </a:pPr>
                      <a:r>
                        <a:rPr lang="uk-UA" sz="1200" dirty="0">
                          <a:solidFill>
                            <a:srgbClr val="000000"/>
                          </a:solidFill>
                          <a:latin typeface="Times New Roman"/>
                          <a:ea typeface="Times New Roman"/>
                          <a:cs typeface="Times New Roman"/>
                        </a:rPr>
                        <a:t>Вид продукції</a:t>
                      </a:r>
                      <a:endParaRPr lang="ru-RU" sz="1050" dirty="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uk-UA" sz="1200">
                          <a:solidFill>
                            <a:srgbClr val="000000"/>
                          </a:solidFill>
                          <a:latin typeface="Times New Roman"/>
                          <a:ea typeface="Times New Roman"/>
                          <a:cs typeface="Times New Roman"/>
                        </a:rPr>
                        <a:t>Вихідні дані</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lnSpc>
                          <a:spcPct val="115000"/>
                        </a:lnSpc>
                        <a:spcAft>
                          <a:spcPts val="0"/>
                        </a:spcAft>
                      </a:pPr>
                      <a:r>
                        <a:rPr lang="uk-UA" sz="1200">
                          <a:solidFill>
                            <a:srgbClr val="000000"/>
                          </a:solidFill>
                          <a:latin typeface="Times New Roman"/>
                          <a:ea typeface="Times New Roman"/>
                          <a:cs typeface="Times New Roman"/>
                        </a:rPr>
                        <a:t>Розрахункові дані</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88904">
                <a:tc vMerge="1">
                  <a:txBody>
                    <a:bodyPr/>
                    <a:lstStyle/>
                    <a:p>
                      <a:endParaRPr lang="ru-RU"/>
                    </a:p>
                  </a:txBody>
                  <a:tcPr/>
                </a:tc>
                <a:tc rowSpan="2" gridSpan="2">
                  <a:txBody>
                    <a:bodyPr/>
                    <a:lstStyle/>
                    <a:p>
                      <a:pPr algn="ctr">
                        <a:lnSpc>
                          <a:spcPct val="115000"/>
                        </a:lnSpc>
                        <a:spcAft>
                          <a:spcPts val="0"/>
                        </a:spcAft>
                      </a:pPr>
                      <a:r>
                        <a:rPr lang="uk-UA" sz="1200">
                          <a:solidFill>
                            <a:srgbClr val="000000"/>
                          </a:solidFill>
                          <a:latin typeface="Times New Roman"/>
                          <a:ea typeface="Times New Roman"/>
                          <a:cs typeface="Times New Roman"/>
                        </a:rPr>
                        <a:t>Кількість реалізованої продукції, ц</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gridSpan="2">
                  <a:txBody>
                    <a:bodyPr/>
                    <a:lstStyle/>
                    <a:p>
                      <a:pPr algn="ctr">
                        <a:lnSpc>
                          <a:spcPct val="115000"/>
                        </a:lnSpc>
                        <a:spcAft>
                          <a:spcPts val="0"/>
                        </a:spcAft>
                      </a:pPr>
                      <a:r>
                        <a:rPr lang="uk-UA" sz="1200">
                          <a:solidFill>
                            <a:srgbClr val="000000"/>
                          </a:solidFill>
                          <a:latin typeface="Times New Roman"/>
                          <a:ea typeface="Times New Roman"/>
                          <a:cs typeface="Times New Roman"/>
                        </a:rPr>
                        <a:t>Собівартість реалізації продукції, тис. грн.</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gridSpan="2">
                  <a:txBody>
                    <a:bodyPr/>
                    <a:lstStyle/>
                    <a:p>
                      <a:pPr algn="ctr">
                        <a:lnSpc>
                          <a:spcPct val="115000"/>
                        </a:lnSpc>
                        <a:spcAft>
                          <a:spcPts val="0"/>
                        </a:spcAft>
                      </a:pPr>
                      <a:r>
                        <a:rPr lang="uk-UA" sz="1200">
                          <a:solidFill>
                            <a:srgbClr val="000000"/>
                          </a:solidFill>
                          <a:latin typeface="Times New Roman"/>
                          <a:ea typeface="Times New Roman"/>
                          <a:cs typeface="Times New Roman"/>
                        </a:rPr>
                        <a:t>Виручка від реалізації продукції, тис. грн.</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gridSpan="2">
                  <a:txBody>
                    <a:bodyPr/>
                    <a:lstStyle/>
                    <a:p>
                      <a:pPr algn="ctr">
                        <a:lnSpc>
                          <a:spcPct val="115000"/>
                        </a:lnSpc>
                        <a:spcAft>
                          <a:spcPts val="0"/>
                        </a:spcAft>
                      </a:pPr>
                      <a:r>
                        <a:rPr lang="uk-UA" sz="1200">
                          <a:solidFill>
                            <a:srgbClr val="000000"/>
                          </a:solidFill>
                          <a:latin typeface="Times New Roman"/>
                          <a:ea typeface="Times New Roman"/>
                          <a:cs typeface="Times New Roman"/>
                        </a:rPr>
                        <a:t>Базисний рік</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a:lnSpc>
                          <a:spcPct val="115000"/>
                        </a:lnSpc>
                        <a:spcAft>
                          <a:spcPts val="0"/>
                        </a:spcAft>
                      </a:pPr>
                      <a:r>
                        <a:rPr lang="uk-UA" sz="1200">
                          <a:solidFill>
                            <a:srgbClr val="000000"/>
                          </a:solidFill>
                          <a:latin typeface="Times New Roman"/>
                          <a:ea typeface="Times New Roman"/>
                          <a:cs typeface="Times New Roman"/>
                        </a:rPr>
                        <a:t>Умовні витрати, тис. грн.</a:t>
                      </a:r>
                      <a:endParaRPr lang="ru-RU" sz="1050">
                        <a:latin typeface="Times New Roman"/>
                        <a:ea typeface="Times New Roman"/>
                        <a:cs typeface="Times New Roman"/>
                      </a:endParaRPr>
                    </a:p>
                  </a:txBody>
                  <a:tcPr marL="42771" marR="4277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200">
                          <a:solidFill>
                            <a:srgbClr val="000000"/>
                          </a:solidFill>
                          <a:latin typeface="Times New Roman"/>
                          <a:ea typeface="Times New Roman"/>
                          <a:cs typeface="Times New Roman"/>
                        </a:rPr>
                        <a:t>Умовна виручка  тис. грн.</a:t>
                      </a:r>
                      <a:endParaRPr lang="ru-RU" sz="1050">
                        <a:latin typeface="Times New Roman"/>
                        <a:ea typeface="Times New Roman"/>
                        <a:cs typeface="Times New Roman"/>
                      </a:endParaRPr>
                    </a:p>
                  </a:txBody>
                  <a:tcPr marL="42771" marR="4277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295">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gridSpan="2">
                  <a:txBody>
                    <a:bodyPr/>
                    <a:lstStyle/>
                    <a:p>
                      <a:pPr algn="ctr">
                        <a:lnSpc>
                          <a:spcPct val="115000"/>
                        </a:lnSpc>
                        <a:spcAft>
                          <a:spcPts val="0"/>
                        </a:spcAft>
                      </a:pPr>
                      <a:r>
                        <a:rPr lang="uk-UA" sz="1200">
                          <a:solidFill>
                            <a:srgbClr val="000000"/>
                          </a:solidFill>
                          <a:latin typeface="Times New Roman"/>
                          <a:ea typeface="Times New Roman"/>
                          <a:cs typeface="Times New Roman"/>
                        </a:rPr>
                        <a:t>2014 рік</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r>
              <a:tr h="341835">
                <a:tc vMerge="1">
                  <a:txBody>
                    <a:bodyPr/>
                    <a:lstStyle/>
                    <a:p>
                      <a:endParaRPr lang="ru-RU"/>
                    </a:p>
                  </a:txBody>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Баз</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Звіт</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Баз</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Звіт</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Баз</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Звіт</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200">
                          <a:solidFill>
                            <a:srgbClr val="000000"/>
                          </a:solidFill>
                          <a:latin typeface="Times New Roman"/>
                          <a:ea typeface="Times New Roman"/>
                          <a:cs typeface="Times New Roman"/>
                        </a:rPr>
                        <a:t>Собівартість 1ц реал.</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продукції, грн.</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a:lnSpc>
                          <a:spcPct val="115000"/>
                        </a:lnSpc>
                        <a:spcAft>
                          <a:spcPts val="0"/>
                        </a:spcAft>
                      </a:pPr>
                      <a:r>
                        <a:rPr lang="uk-UA" sz="1200">
                          <a:solidFill>
                            <a:srgbClr val="000000"/>
                          </a:solidFill>
                          <a:latin typeface="Times New Roman"/>
                          <a:ea typeface="Times New Roman"/>
                          <a:cs typeface="Times New Roman"/>
                        </a:rPr>
                        <a:t>Ціна реалізації 1ц, грн.</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uk-UA" sz="1200">
                          <a:solidFill>
                            <a:srgbClr val="000000"/>
                          </a:solidFill>
                          <a:latin typeface="Times New Roman"/>
                          <a:ea typeface="Times New Roman"/>
                          <a:cs typeface="Times New Roman"/>
                        </a:rPr>
                        <a:t>Z0Q1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uk-UA" sz="1200">
                          <a:solidFill>
                            <a:srgbClr val="000000"/>
                          </a:solidFill>
                          <a:latin typeface="Times New Roman"/>
                          <a:ea typeface="Times New Roman"/>
                          <a:cs typeface="Times New Roman"/>
                        </a:rPr>
                        <a:t>Q1P0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4364">
                <a:tc vMerge="1">
                  <a:txBody>
                    <a:bodyPr/>
                    <a:lstStyle/>
                    <a:p>
                      <a:endParaRPr lang="ru-RU"/>
                    </a:p>
                  </a:txBody>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2014</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2018</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2014</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2018</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2014</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2018</a:t>
                      </a:r>
                      <a:endParaRPr lang="ru-RU" sz="1050">
                        <a:latin typeface="Times New Roman"/>
                        <a:ea typeface="Times New Roman"/>
                        <a:cs typeface="Times New Roman"/>
                      </a:endParaRPr>
                    </a:p>
                    <a:p>
                      <a:pPr algn="ctr">
                        <a:lnSpc>
                          <a:spcPct val="115000"/>
                        </a:lnSpc>
                        <a:spcAft>
                          <a:spcPts val="0"/>
                        </a:spcAft>
                      </a:pPr>
                      <a:r>
                        <a:rPr lang="uk-UA" sz="1200">
                          <a:solidFill>
                            <a:srgbClr val="000000"/>
                          </a:solidFill>
                          <a:latin typeface="Times New Roman"/>
                          <a:ea typeface="Times New Roman"/>
                          <a:cs typeface="Times New Roman"/>
                        </a:rPr>
                        <a:t> </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226165">
                <a:tc vMerge="1">
                  <a:txBody>
                    <a:bodyPr/>
                    <a:lstStyle/>
                    <a:p>
                      <a:endParaRPr lang="ru-RU"/>
                    </a:p>
                  </a:txBody>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Q0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Q1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Z0Q0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Z1Q1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Q0P0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Q1P1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Z0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P0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452327">
                <a:tc>
                  <a:txBody>
                    <a:bodyPr/>
                    <a:lstStyle/>
                    <a:p>
                      <a:pPr>
                        <a:lnSpc>
                          <a:spcPct val="115000"/>
                        </a:lnSpc>
                        <a:spcAft>
                          <a:spcPts val="0"/>
                        </a:spcAft>
                      </a:pPr>
                      <a:r>
                        <a:rPr lang="uk-UA" sz="1200">
                          <a:solidFill>
                            <a:srgbClr val="000000"/>
                          </a:solidFill>
                          <a:latin typeface="Times New Roman"/>
                          <a:ea typeface="Times New Roman"/>
                          <a:cs typeface="Times New Roman"/>
                        </a:rPr>
                        <a:t>Пшениця озима</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29 355,00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31 200,00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2 215,70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7 887,70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4 886,50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9 875,60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7,55</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16,65</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2 354,96</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5 193,62</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327">
                <a:tc>
                  <a:txBody>
                    <a:bodyPr/>
                    <a:lstStyle/>
                    <a:p>
                      <a:pPr>
                        <a:lnSpc>
                          <a:spcPct val="115000"/>
                        </a:lnSpc>
                        <a:spcAft>
                          <a:spcPts val="0"/>
                        </a:spcAft>
                      </a:pPr>
                      <a:r>
                        <a:rPr lang="uk-UA" sz="1200">
                          <a:solidFill>
                            <a:srgbClr val="000000"/>
                          </a:solidFill>
                          <a:latin typeface="Times New Roman"/>
                          <a:ea typeface="Times New Roman"/>
                          <a:cs typeface="Times New Roman"/>
                        </a:rPr>
                        <a:t>Ячмінь</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13 667,00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33 946,00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1 106,60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8 318,10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2 140,50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9 899,10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8,10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dirty="0">
                          <a:solidFill>
                            <a:srgbClr val="000000"/>
                          </a:solidFill>
                          <a:latin typeface="Times New Roman"/>
                          <a:ea typeface="Times New Roman"/>
                          <a:cs typeface="Times New Roman"/>
                        </a:rPr>
                        <a:t>15,66</a:t>
                      </a:r>
                      <a:endParaRPr lang="ru-RU" sz="1050" dirty="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2 748,57</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5 316,56</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5">
                <a:tc>
                  <a:txBody>
                    <a:bodyPr/>
                    <a:lstStyle/>
                    <a:p>
                      <a:pPr>
                        <a:lnSpc>
                          <a:spcPct val="115000"/>
                        </a:lnSpc>
                        <a:spcAft>
                          <a:spcPts val="0"/>
                        </a:spcAft>
                      </a:pPr>
                      <a:r>
                        <a:rPr lang="uk-UA" sz="1200">
                          <a:solidFill>
                            <a:srgbClr val="000000"/>
                          </a:solidFill>
                          <a:latin typeface="Times New Roman"/>
                          <a:ea typeface="Times New Roman"/>
                          <a:cs typeface="Times New Roman"/>
                        </a:rPr>
                        <a:t>Просо</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4 976,00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1 979,00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681,40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661,20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1 587,70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215,01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13,69</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31,91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271,00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631,44</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327">
                <a:tc>
                  <a:txBody>
                    <a:bodyPr/>
                    <a:lstStyle/>
                    <a:p>
                      <a:pPr>
                        <a:lnSpc>
                          <a:spcPct val="115000"/>
                        </a:lnSpc>
                        <a:spcAft>
                          <a:spcPts val="0"/>
                        </a:spcAft>
                      </a:pPr>
                      <a:r>
                        <a:rPr lang="uk-UA" sz="1200">
                          <a:solidFill>
                            <a:srgbClr val="000000"/>
                          </a:solidFill>
                          <a:latin typeface="Times New Roman"/>
                          <a:ea typeface="Times New Roman"/>
                          <a:cs typeface="Times New Roman"/>
                        </a:rPr>
                        <a:t>Соняшник</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7 007,00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10 757,00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1 853,10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11 324,70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2 584,20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11 324,70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26,45</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36,88</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2 844,84</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3 967,21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327">
                <a:tc>
                  <a:txBody>
                    <a:bodyPr/>
                    <a:lstStyle/>
                    <a:p>
                      <a:pPr>
                        <a:lnSpc>
                          <a:spcPct val="115000"/>
                        </a:lnSpc>
                        <a:spcAft>
                          <a:spcPts val="0"/>
                        </a:spcAft>
                      </a:pPr>
                      <a:r>
                        <a:rPr lang="uk-UA" sz="1200">
                          <a:solidFill>
                            <a:srgbClr val="000000"/>
                          </a:solidFill>
                          <a:latin typeface="Times New Roman"/>
                          <a:ea typeface="Times New Roman"/>
                          <a:cs typeface="Times New Roman"/>
                        </a:rPr>
                        <a:t>Плоди</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7 292,00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10 405,00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3 546,30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9 706,50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3 555,00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9 629,50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48,63</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48,75</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5 060,24</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5 072,65</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327">
                <a:tc>
                  <a:txBody>
                    <a:bodyPr/>
                    <a:lstStyle/>
                    <a:p>
                      <a:pPr>
                        <a:lnSpc>
                          <a:spcPct val="115000"/>
                        </a:lnSpc>
                        <a:spcAft>
                          <a:spcPts val="0"/>
                        </a:spcAft>
                      </a:pPr>
                      <a:r>
                        <a:rPr lang="uk-UA" sz="1200">
                          <a:solidFill>
                            <a:srgbClr val="000000"/>
                          </a:solidFill>
                          <a:latin typeface="Times New Roman"/>
                          <a:ea typeface="Times New Roman"/>
                          <a:cs typeface="Times New Roman"/>
                        </a:rPr>
                        <a:t>Разом</a:t>
                      </a:r>
                      <a:r>
                        <a:rPr lang="en-US" sz="1200">
                          <a:solidFill>
                            <a:srgbClr val="000000"/>
                          </a:solidFill>
                          <a:latin typeface="Times New Roman"/>
                          <a:ea typeface="Times New Roman"/>
                          <a:cs typeface="Times New Roman"/>
                        </a:rPr>
                        <a:t>:</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Х</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Х</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9 403,10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37 898,20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14 753,9</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40 943,91</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Х</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50">
                          <a:solidFill>
                            <a:srgbClr val="000000"/>
                          </a:solidFill>
                          <a:latin typeface="Times New Roman"/>
                          <a:ea typeface="Times New Roman"/>
                          <a:cs typeface="Times New Roman"/>
                        </a:rPr>
                        <a:t>Х</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13 279,60</a:t>
                      </a:r>
                      <a:endParaRPr lang="ru-RU" sz="105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dirty="0">
                          <a:solidFill>
                            <a:srgbClr val="000000"/>
                          </a:solidFill>
                          <a:latin typeface="Times New Roman"/>
                          <a:ea typeface="Times New Roman"/>
                          <a:cs typeface="Times New Roman"/>
                        </a:rPr>
                        <a:t>20 181,5</a:t>
                      </a:r>
                      <a:endParaRPr lang="ru-RU" sz="1050" dirty="0">
                        <a:latin typeface="Times New Roman"/>
                        <a:ea typeface="Times New Roman"/>
                        <a:cs typeface="Times New Roman"/>
                      </a:endParaRPr>
                    </a:p>
                  </a:txBody>
                  <a:tcPr marL="42771" marR="427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1617" name="Rectangle 1"/>
          <p:cNvSpPr>
            <a:spLocks noChangeArrowheads="1"/>
          </p:cNvSpPr>
          <p:nvPr/>
        </p:nvSpPr>
        <p:spPr bwMode="auto">
          <a:xfrm>
            <a:off x="611560" y="0"/>
            <a:ext cx="8172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284413" algn="l"/>
                <a:tab pos="630238" algn="l"/>
              </a:tabLst>
            </a:pPr>
            <a:r>
              <a:rPr kumimoji="0" lang="uk-UA"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7</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4413" algn="l"/>
                <a:tab pos="630238" algn="l"/>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Дані для аналізу приросту маси прибутку (збитку) за факторами</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6"/>
            <a:ext cx="9144000" cy="7245423"/>
          </a:xfrm>
          <a:prstGeom prst="rect">
            <a:avLst/>
          </a:prstGeom>
        </p:spPr>
      </p:pic>
      <p:sp>
        <p:nvSpPr>
          <p:cNvPr id="108546" name="Rectangle 2"/>
          <p:cNvSpPr>
            <a:spLocks noChangeArrowheads="1"/>
          </p:cNvSpPr>
          <p:nvPr/>
        </p:nvSpPr>
        <p:spPr bwMode="auto">
          <a:xfrm>
            <a:off x="0" y="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Таблица 5"/>
          <p:cNvGraphicFramePr>
            <a:graphicFrameLocks noGrp="1"/>
          </p:cNvGraphicFramePr>
          <p:nvPr/>
        </p:nvGraphicFramePr>
        <p:xfrm>
          <a:off x="539552" y="1886395"/>
          <a:ext cx="8064896" cy="4519612"/>
        </p:xfrm>
        <a:graphic>
          <a:graphicData uri="http://schemas.openxmlformats.org/drawingml/2006/table">
            <a:tbl>
              <a:tblPr/>
              <a:tblGrid>
                <a:gridCol w="2300745"/>
                <a:gridCol w="2025334"/>
                <a:gridCol w="1946524"/>
                <a:gridCol w="1792293"/>
              </a:tblGrid>
              <a:tr h="663892">
                <a:tc rowSpan="2">
                  <a:txBody>
                    <a:bodyPr/>
                    <a:lstStyle/>
                    <a:p>
                      <a:pPr algn="ctr">
                        <a:lnSpc>
                          <a:spcPct val="115000"/>
                        </a:lnSpc>
                        <a:tabLst>
                          <a:tab pos="-2284095" algn="l"/>
                          <a:tab pos="630555" algn="l"/>
                        </a:tabLst>
                      </a:pPr>
                      <a:r>
                        <a:rPr lang="uk-UA" sz="2000" dirty="0">
                          <a:latin typeface="Times New Roman" pitchFamily="18" charset="0"/>
                          <a:cs typeface="Times New Roman" pitchFamily="18" charset="0"/>
                        </a:rPr>
                        <a:t>Фактори приросту прибутку (збитку)</a:t>
                      </a:r>
                      <a:endParaRPr lang="ru-RU" sz="20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tabLst>
                          <a:tab pos="-2284095" algn="l"/>
                          <a:tab pos="630555" algn="l"/>
                        </a:tabLst>
                      </a:pPr>
                      <a:r>
                        <a:rPr lang="uk-UA" sz="2000">
                          <a:latin typeface="Times New Roman" pitchFamily="18" charset="0"/>
                          <a:cs typeface="Times New Roman" pitchFamily="18" charset="0"/>
                        </a:rPr>
                        <a:t>Індекс зміни маси факторів</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tabLst>
                          <a:tab pos="-2284095" algn="l"/>
                          <a:tab pos="630555" algn="l"/>
                        </a:tabLst>
                      </a:pPr>
                      <a:r>
                        <a:rPr lang="uk-UA" sz="2000" dirty="0">
                          <a:latin typeface="Times New Roman" pitchFamily="18" charset="0"/>
                          <a:cs typeface="Times New Roman" pitchFamily="18" charset="0"/>
                        </a:rPr>
                        <a:t>Приріст маси прибутку (збитку)</a:t>
                      </a:r>
                      <a:endParaRPr lang="ru-RU" sz="20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79270">
                <a:tc vMerge="1">
                  <a:txBody>
                    <a:bodyPr/>
                    <a:lstStyle/>
                    <a:p>
                      <a:endParaRPr lang="ru-RU"/>
                    </a:p>
                  </a:txBody>
                  <a:tcPr/>
                </a:tc>
                <a:tc vMerge="1">
                  <a:txBody>
                    <a:bodyPr/>
                    <a:lstStyle/>
                    <a:p>
                      <a:endParaRPr lang="ru-RU"/>
                    </a:p>
                  </a:txBody>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тис. грн.</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у % до підсумку</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714">
                <a:tc>
                  <a:txBody>
                    <a:bodyPr/>
                    <a:lstStyle/>
                    <a:p>
                      <a:pPr>
                        <a:lnSpc>
                          <a:spcPct val="115000"/>
                        </a:lnSpc>
                        <a:tabLst>
                          <a:tab pos="-2284095" algn="l"/>
                          <a:tab pos="630555" algn="l"/>
                        </a:tabLst>
                      </a:pPr>
                      <a:r>
                        <a:rPr lang="uk-UA" sz="2000">
                          <a:latin typeface="Times New Roman" pitchFamily="18" charset="0"/>
                          <a:cs typeface="Times New Roman" pitchFamily="18" charset="0"/>
                        </a:rPr>
                        <a:t>Кількість реалізованої продукції</a:t>
                      </a:r>
                      <a:endParaRPr lang="ru-RU" sz="200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1,37</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dirty="0">
                          <a:latin typeface="Times New Roman" pitchFamily="18" charset="0"/>
                          <a:cs typeface="Times New Roman" pitchFamily="18" charset="0"/>
                        </a:rPr>
                        <a:t>1551,10</a:t>
                      </a:r>
                      <a:endParaRPr lang="ru-RU" sz="20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-56,3</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892">
                <a:tc>
                  <a:txBody>
                    <a:bodyPr/>
                    <a:lstStyle/>
                    <a:p>
                      <a:pPr>
                        <a:lnSpc>
                          <a:spcPct val="115000"/>
                        </a:lnSpc>
                        <a:tabLst>
                          <a:tab pos="-2284095" algn="l"/>
                          <a:tab pos="630555" algn="l"/>
                        </a:tabLst>
                      </a:pPr>
                      <a:r>
                        <a:rPr lang="uk-UA" sz="2000">
                          <a:latin typeface="Times New Roman" pitchFamily="18" charset="0"/>
                          <a:cs typeface="Times New Roman" pitchFamily="18" charset="0"/>
                        </a:rPr>
                        <a:t>Ціни реалізації продукції</a:t>
                      </a:r>
                      <a:endParaRPr lang="ru-RU" sz="200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2,03</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20312,41</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-737,3</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714">
                <a:tc>
                  <a:txBody>
                    <a:bodyPr/>
                    <a:lstStyle/>
                    <a:p>
                      <a:pPr>
                        <a:lnSpc>
                          <a:spcPct val="115000"/>
                        </a:lnSpc>
                        <a:tabLst>
                          <a:tab pos="-2284095" algn="l"/>
                          <a:tab pos="630555" algn="l"/>
                        </a:tabLst>
                      </a:pPr>
                      <a:r>
                        <a:rPr lang="uk-UA" sz="2000">
                          <a:latin typeface="Times New Roman" pitchFamily="18" charset="0"/>
                          <a:cs typeface="Times New Roman" pitchFamily="18" charset="0"/>
                        </a:rPr>
                        <a:t>Собівартість реалізованої продукції</a:t>
                      </a:r>
                      <a:endParaRPr lang="ru-RU" sz="200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2,85</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-24618,6</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893,6</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437">
                <a:tc>
                  <a:txBody>
                    <a:bodyPr/>
                    <a:lstStyle/>
                    <a:p>
                      <a:pPr>
                        <a:lnSpc>
                          <a:spcPct val="115000"/>
                        </a:lnSpc>
                        <a:tabLst>
                          <a:tab pos="-2284095" algn="l"/>
                          <a:tab pos="630555" algn="l"/>
                        </a:tabLst>
                      </a:pPr>
                      <a:r>
                        <a:rPr lang="uk-UA" sz="2000">
                          <a:latin typeface="Times New Roman" pitchFamily="18" charset="0"/>
                          <a:cs typeface="Times New Roman" pitchFamily="18" charset="0"/>
                        </a:rPr>
                        <a:t>Разом</a:t>
                      </a:r>
                      <a:r>
                        <a:rPr lang="en-US" sz="2000">
                          <a:latin typeface="Times New Roman" pitchFamily="18" charset="0"/>
                          <a:cs typeface="Times New Roman" pitchFamily="18" charset="0"/>
                        </a:rPr>
                        <a:t>:</a:t>
                      </a:r>
                      <a:endParaRPr lang="ru-RU" sz="200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Х</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a:latin typeface="Times New Roman" pitchFamily="18" charset="0"/>
                          <a:cs typeface="Times New Roman" pitchFamily="18" charset="0"/>
                        </a:rPr>
                        <a:t>-2755,09</a:t>
                      </a:r>
                      <a:endParaRPr lang="ru-RU" sz="20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tabLst>
                          <a:tab pos="-2284095" algn="l"/>
                          <a:tab pos="630555" algn="l"/>
                        </a:tabLst>
                      </a:pPr>
                      <a:r>
                        <a:rPr lang="uk-UA" sz="2000" dirty="0">
                          <a:latin typeface="Times New Roman" pitchFamily="18" charset="0"/>
                          <a:cs typeface="Times New Roman" pitchFamily="18" charset="0"/>
                        </a:rPr>
                        <a:t>100</a:t>
                      </a:r>
                      <a:endParaRPr lang="ru-RU" sz="2000" dirty="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3665" name="Rectangle 1"/>
          <p:cNvSpPr>
            <a:spLocks noChangeArrowheads="1"/>
          </p:cNvSpPr>
          <p:nvPr/>
        </p:nvSpPr>
        <p:spPr bwMode="auto">
          <a:xfrm>
            <a:off x="611560" y="260648"/>
            <a:ext cx="791325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54038" algn="r" defTabSz="914400" rtl="0" eaLnBrk="1" fontAlgn="base" latinLnBrk="0" hangingPunct="1">
              <a:lnSpc>
                <a:spcPct val="100000"/>
              </a:lnSpc>
              <a:spcBef>
                <a:spcPct val="0"/>
              </a:spcBef>
              <a:spcAft>
                <a:spcPct val="0"/>
              </a:spcAft>
              <a:buClrTx/>
              <a:buSzTx/>
              <a:buFontTx/>
              <a:buNone/>
              <a:tabLst>
                <a:tab pos="630238" algn="l"/>
              </a:tabLst>
            </a:pPr>
            <a:r>
              <a:rPr kumimoji="0" lang="uk-UA"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8</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54038" algn="ctr" defTabSz="914400" rtl="0" eaLnBrk="0" fontAlgn="base" latinLnBrk="0" hangingPunct="0">
              <a:lnSpc>
                <a:spcPct val="100000"/>
              </a:lnSpc>
              <a:spcBef>
                <a:spcPct val="0"/>
              </a:spcBef>
              <a:spcAft>
                <a:spcPct val="0"/>
              </a:spcAft>
              <a:buClrTx/>
              <a:buSzTx/>
              <a:buFontTx/>
              <a:buNone/>
              <a:tabLst>
                <a:tab pos="630238" algn="l"/>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Приріст маси прибутку від реалізації продукції за факторами</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2" name="Овал 40"/>
          <p:cNvSpPr>
            <a:spLocks noChangeArrowheads="1"/>
          </p:cNvSpPr>
          <p:nvPr/>
        </p:nvSpPr>
        <p:spPr bwMode="auto">
          <a:xfrm>
            <a:off x="3213969" y="1995333"/>
            <a:ext cx="2538412" cy="11874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Внутрішні чинники збільшення прибутковості</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1" name="Овал 36"/>
          <p:cNvSpPr>
            <a:spLocks noChangeArrowheads="1"/>
          </p:cNvSpPr>
          <p:nvPr/>
        </p:nvSpPr>
        <p:spPr bwMode="auto">
          <a:xfrm>
            <a:off x="5364088" y="3433608"/>
            <a:ext cx="2145656" cy="11475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Підвищення ціни реалізації продукції</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0" name="Овал 37"/>
          <p:cNvSpPr>
            <a:spLocks noChangeArrowheads="1"/>
          </p:cNvSpPr>
          <p:nvPr/>
        </p:nvSpPr>
        <p:spPr bwMode="auto">
          <a:xfrm>
            <a:off x="1435968" y="3422496"/>
            <a:ext cx="1893888" cy="10223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Пошук нових ринків для продажу</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Овал 44"/>
          <p:cNvSpPr>
            <a:spLocks noChangeArrowheads="1"/>
          </p:cNvSpPr>
          <p:nvPr/>
        </p:nvSpPr>
        <p:spPr bwMode="auto">
          <a:xfrm>
            <a:off x="1101006" y="1400021"/>
            <a:ext cx="1897063" cy="10509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Підвищення якості продукції</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8678" name="Овал 45"/>
          <p:cNvSpPr>
            <a:spLocks noChangeArrowheads="1"/>
          </p:cNvSpPr>
          <p:nvPr/>
        </p:nvSpPr>
        <p:spPr bwMode="auto">
          <a:xfrm>
            <a:off x="5579344" y="1114271"/>
            <a:ext cx="2022475" cy="114458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Зменшення собівартості продукції</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Стрелка вверх 43"/>
          <p:cNvSpPr>
            <a:spLocks noChangeArrowheads="1"/>
          </p:cNvSpPr>
          <p:nvPr/>
        </p:nvSpPr>
        <p:spPr bwMode="auto">
          <a:xfrm>
            <a:off x="4271244" y="1477808"/>
            <a:ext cx="231775" cy="519113"/>
          </a:xfrm>
          <a:prstGeom prst="upArrow">
            <a:avLst>
              <a:gd name="adj1" fmla="val 50000"/>
              <a:gd name="adj2" fmla="val 5599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676" name="Стрелка вправо 41"/>
          <p:cNvSpPr>
            <a:spLocks noChangeArrowheads="1"/>
          </p:cNvSpPr>
          <p:nvPr/>
        </p:nvSpPr>
        <p:spPr bwMode="auto">
          <a:xfrm rot="-2425088">
            <a:off x="5496794" y="1995333"/>
            <a:ext cx="330200" cy="257175"/>
          </a:xfrm>
          <a:prstGeom prst="rightArrow">
            <a:avLst>
              <a:gd name="adj1" fmla="val 50000"/>
              <a:gd name="adj2" fmla="val 320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675" name="Стрелка вверх 42"/>
          <p:cNvSpPr>
            <a:spLocks noChangeArrowheads="1"/>
          </p:cNvSpPr>
          <p:nvPr/>
        </p:nvSpPr>
        <p:spPr bwMode="auto">
          <a:xfrm rot="-2624733">
            <a:off x="2998069" y="2036608"/>
            <a:ext cx="204787" cy="482600"/>
          </a:xfrm>
          <a:prstGeom prst="upArrow">
            <a:avLst>
              <a:gd name="adj1" fmla="val 50000"/>
              <a:gd name="adj2" fmla="val 589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674" name="Стрелка вверх 38"/>
          <p:cNvSpPr>
            <a:spLocks noChangeArrowheads="1"/>
          </p:cNvSpPr>
          <p:nvPr/>
        </p:nvSpPr>
        <p:spPr bwMode="auto">
          <a:xfrm rot="-7810985">
            <a:off x="3161581" y="2946246"/>
            <a:ext cx="314325" cy="641350"/>
          </a:xfrm>
          <a:prstGeom prst="upArrow">
            <a:avLst>
              <a:gd name="adj1" fmla="val 50000"/>
              <a:gd name="adj2" fmla="val 5101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673" name="Стрелка вверх 39"/>
          <p:cNvSpPr>
            <a:spLocks noChangeArrowheads="1"/>
          </p:cNvSpPr>
          <p:nvPr/>
        </p:nvSpPr>
        <p:spPr bwMode="auto">
          <a:xfrm rot="7880716">
            <a:off x="5531719" y="2973233"/>
            <a:ext cx="247650" cy="628650"/>
          </a:xfrm>
          <a:prstGeom prst="upArrow">
            <a:avLst>
              <a:gd name="adj1" fmla="val 50000"/>
              <a:gd name="adj2" fmla="val 6346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9" name="Rectangle 17"/>
          <p:cNvSpPr>
            <a:spLocks noChangeArrowheads="1"/>
          </p:cNvSpPr>
          <p:nvPr/>
        </p:nvSpPr>
        <p:spPr bwMode="auto">
          <a:xfrm>
            <a:off x="251520" y="4869160"/>
            <a:ext cx="5472608" cy="86946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5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ru-RU" sz="1050" b="0" i="0" u="none" strike="noStrike" cap="none" normalizeH="0" baseline="0" dirty="0" smtClean="0">
                <a:ln>
                  <a:noFill/>
                </a:ln>
                <a:solidFill>
                  <a:schemeClr val="tx1"/>
                </a:solidFill>
                <a:effectLst/>
                <a:latin typeface="Times New Roman" pitchFamily="18" charset="0"/>
                <a:cs typeface="Times New Roman" pitchFamily="18" charset="0"/>
              </a:rPr>
            </a:b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4. Внутрішні фактори щодо забезпечення зростання прибутковості підприємства </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8690" name="Овал 46"/>
          <p:cNvSpPr>
            <a:spLocks noChangeArrowheads="1"/>
          </p:cNvSpPr>
          <p:nvPr/>
        </p:nvSpPr>
        <p:spPr bwMode="auto">
          <a:xfrm>
            <a:off x="3419872" y="476672"/>
            <a:ext cx="2047875" cy="95408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Calibri" pitchFamily="34" charset="0"/>
                <a:cs typeface="Arial" pitchFamily="34" charset="0"/>
              </a:rPr>
              <a:t>Збільшення об’єму продаж</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4451"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 name="Таблица 16"/>
          <p:cNvGraphicFramePr>
            <a:graphicFrameLocks noGrp="1"/>
          </p:cNvGraphicFramePr>
          <p:nvPr/>
        </p:nvGraphicFramePr>
        <p:xfrm>
          <a:off x="395536" y="1340768"/>
          <a:ext cx="8244410" cy="5405302"/>
        </p:xfrm>
        <a:graphic>
          <a:graphicData uri="http://schemas.openxmlformats.org/drawingml/2006/table">
            <a:tbl>
              <a:tblPr/>
              <a:tblGrid>
                <a:gridCol w="3923929"/>
                <a:gridCol w="1348439"/>
                <a:gridCol w="1233121"/>
                <a:gridCol w="1738921"/>
              </a:tblGrid>
              <a:tr h="511782">
                <a:tc>
                  <a:txBody>
                    <a:bodyPr/>
                    <a:lstStyle/>
                    <a:p>
                      <a:pPr algn="ctr">
                        <a:lnSpc>
                          <a:spcPct val="115000"/>
                        </a:lnSpc>
                        <a:spcAft>
                          <a:spcPts val="0"/>
                        </a:spcAft>
                      </a:pPr>
                      <a:r>
                        <a:rPr lang="uk-UA" sz="1600" dirty="0">
                          <a:latin typeface="Times New Roman"/>
                          <a:ea typeface="Times New Roman"/>
                          <a:cs typeface="Times New Roman"/>
                        </a:rPr>
                        <a:t>Показники</a:t>
                      </a:r>
                      <a:endParaRPr lang="ru-RU" sz="12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Пшениця  2018 рік</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Борошно</a:t>
                      </a:r>
                      <a:endParaRPr lang="ru-RU" sz="1200">
                        <a:latin typeface="Times New Roman"/>
                        <a:ea typeface="Times New Roman"/>
                        <a:cs typeface="Times New Roman"/>
                      </a:endParaRPr>
                    </a:p>
                    <a:p>
                      <a:pPr algn="ctr">
                        <a:lnSpc>
                          <a:spcPct val="115000"/>
                        </a:lnSpc>
                        <a:spcAft>
                          <a:spcPts val="0"/>
                        </a:spcAft>
                      </a:pPr>
                      <a:r>
                        <a:rPr lang="uk-UA" sz="1600">
                          <a:latin typeface="Times New Roman"/>
                          <a:ea typeface="Times New Roman"/>
                          <a:cs typeface="Times New Roman"/>
                        </a:rPr>
                        <a:t>Проект</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spc="-100">
                          <a:latin typeface="Times New Roman"/>
                          <a:ea typeface="Times New Roman"/>
                          <a:cs typeface="Times New Roman"/>
                        </a:rPr>
                        <a:t>Відхилення +/-</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82">
                <a:tc>
                  <a:txBody>
                    <a:bodyPr/>
                    <a:lstStyle/>
                    <a:p>
                      <a:pPr>
                        <a:lnSpc>
                          <a:spcPct val="115000"/>
                        </a:lnSpc>
                        <a:spcAft>
                          <a:spcPts val="0"/>
                        </a:spcAft>
                      </a:pPr>
                      <a:r>
                        <a:rPr lang="uk-UA" sz="1600">
                          <a:latin typeface="Times New Roman"/>
                          <a:ea typeface="Times New Roman"/>
                          <a:cs typeface="Times New Roman"/>
                        </a:rPr>
                        <a:t>Обсяг виробництва основної продукції, ц.</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23 591</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1 248,32</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891">
                <a:tc>
                  <a:txBody>
                    <a:bodyPr/>
                    <a:lstStyle/>
                    <a:p>
                      <a:pPr>
                        <a:lnSpc>
                          <a:spcPct val="115000"/>
                        </a:lnSpc>
                        <a:spcAft>
                          <a:spcPts val="0"/>
                        </a:spcAft>
                      </a:pPr>
                      <a:r>
                        <a:rPr lang="uk-UA" sz="1600">
                          <a:latin typeface="Times New Roman"/>
                          <a:ea typeface="Times New Roman"/>
                          <a:cs typeface="Times New Roman"/>
                        </a:rPr>
                        <a:t>Обсяг реалізації, ц.</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31 200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1 248,32</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82">
                <a:tc>
                  <a:txBody>
                    <a:bodyPr/>
                    <a:lstStyle/>
                    <a:p>
                      <a:pPr>
                        <a:lnSpc>
                          <a:spcPct val="115000"/>
                        </a:lnSpc>
                        <a:spcAft>
                          <a:spcPts val="0"/>
                        </a:spcAft>
                      </a:pPr>
                      <a:r>
                        <a:rPr lang="uk-UA" sz="1600">
                          <a:latin typeface="Times New Roman"/>
                          <a:ea typeface="Times New Roman"/>
                          <a:cs typeface="Times New Roman"/>
                        </a:rPr>
                        <a:t>Витрати на виробництво, тис. грн.</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5 952</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4 197,55</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-1 754,45</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82">
                <a:tc>
                  <a:txBody>
                    <a:bodyPr/>
                    <a:lstStyle/>
                    <a:p>
                      <a:pPr>
                        <a:lnSpc>
                          <a:spcPct val="115000"/>
                        </a:lnSpc>
                        <a:spcAft>
                          <a:spcPts val="0"/>
                        </a:spcAft>
                      </a:pPr>
                      <a:r>
                        <a:rPr lang="uk-UA" sz="1600">
                          <a:latin typeface="Times New Roman"/>
                          <a:ea typeface="Times New Roman"/>
                          <a:cs typeface="Times New Roman"/>
                        </a:rPr>
                        <a:t>Собівартість виробнича 1 ц, грн./ц.</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252,30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285,00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32,70</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82">
                <a:tc>
                  <a:txBody>
                    <a:bodyPr/>
                    <a:lstStyle/>
                    <a:p>
                      <a:pPr>
                        <a:lnSpc>
                          <a:spcPct val="115000"/>
                        </a:lnSpc>
                        <a:spcAft>
                          <a:spcPts val="0"/>
                        </a:spcAft>
                      </a:pPr>
                      <a:r>
                        <a:rPr lang="uk-UA" sz="1600" dirty="0">
                          <a:latin typeface="Times New Roman"/>
                          <a:ea typeface="Times New Roman"/>
                          <a:cs typeface="Times New Roman"/>
                        </a:rPr>
                        <a:t>Повна собівартість 1ц. основної продукції, грн./ц.</a:t>
                      </a:r>
                      <a:endParaRPr lang="ru-RU" sz="12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252,81</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328,00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75,19</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891">
                <a:tc>
                  <a:txBody>
                    <a:bodyPr/>
                    <a:lstStyle/>
                    <a:p>
                      <a:pPr>
                        <a:lnSpc>
                          <a:spcPct val="115000"/>
                        </a:lnSpc>
                        <a:spcAft>
                          <a:spcPts val="0"/>
                        </a:spcAft>
                      </a:pPr>
                      <a:r>
                        <a:rPr lang="uk-UA" sz="1600">
                          <a:latin typeface="Times New Roman"/>
                          <a:ea typeface="Times New Roman"/>
                          <a:cs typeface="Times New Roman"/>
                        </a:rPr>
                        <a:t>Ціна реалізації, грн./ц.</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330,00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900,00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570,00</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215">
                <a:tc>
                  <a:txBody>
                    <a:bodyPr/>
                    <a:lstStyle/>
                    <a:p>
                      <a:pPr>
                        <a:lnSpc>
                          <a:spcPct val="115000"/>
                        </a:lnSpc>
                        <a:spcAft>
                          <a:spcPts val="0"/>
                        </a:spcAft>
                      </a:pPr>
                      <a:r>
                        <a:rPr lang="uk-UA" sz="1600">
                          <a:latin typeface="Times New Roman"/>
                          <a:ea typeface="Times New Roman"/>
                          <a:cs typeface="Times New Roman"/>
                        </a:rPr>
                        <a:t>Виручка від реалізації, тис. грн.</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9 875,60</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11 234,88</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1 359,28</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82">
                <a:tc>
                  <a:txBody>
                    <a:bodyPr/>
                    <a:lstStyle/>
                    <a:p>
                      <a:pPr>
                        <a:lnSpc>
                          <a:spcPct val="115000"/>
                        </a:lnSpc>
                        <a:spcAft>
                          <a:spcPts val="0"/>
                        </a:spcAft>
                      </a:pPr>
                      <a:r>
                        <a:rPr lang="uk-UA" sz="1600">
                          <a:latin typeface="Times New Roman"/>
                          <a:ea typeface="Times New Roman"/>
                          <a:cs typeface="Times New Roman"/>
                        </a:rPr>
                        <a:t>Собівартість реалізованої продукції, тис. грн.</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7 887,70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4 084,65</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-3 803,05</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82">
                <a:tc>
                  <a:txBody>
                    <a:bodyPr/>
                    <a:lstStyle/>
                    <a:p>
                      <a:pPr>
                        <a:lnSpc>
                          <a:spcPct val="115000"/>
                        </a:lnSpc>
                        <a:spcAft>
                          <a:spcPts val="0"/>
                        </a:spcAft>
                      </a:pPr>
                      <a:r>
                        <a:rPr lang="uk-UA" sz="1600">
                          <a:latin typeface="Times New Roman"/>
                          <a:ea typeface="Times New Roman"/>
                          <a:cs typeface="Times New Roman"/>
                        </a:rPr>
                        <a:t>Прибуток (збиток) всього, тис. грн.</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1 987,90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7 150,23</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5 162,33</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215">
                <a:tc>
                  <a:txBody>
                    <a:bodyPr/>
                    <a:lstStyle/>
                    <a:p>
                      <a:pPr>
                        <a:lnSpc>
                          <a:spcPct val="115000"/>
                        </a:lnSpc>
                        <a:spcAft>
                          <a:spcPts val="0"/>
                        </a:spcAft>
                      </a:pPr>
                      <a:r>
                        <a:rPr lang="uk-UA" sz="1600">
                          <a:latin typeface="Times New Roman"/>
                          <a:ea typeface="Times New Roman"/>
                          <a:cs typeface="Times New Roman"/>
                        </a:rPr>
                        <a:t>Прибуток (збиток) на 1ц, грн.</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77,19</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572,00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494,81</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891">
                <a:tc>
                  <a:txBody>
                    <a:bodyPr/>
                    <a:lstStyle/>
                    <a:p>
                      <a:pPr>
                        <a:lnSpc>
                          <a:spcPct val="115000"/>
                        </a:lnSpc>
                        <a:spcAft>
                          <a:spcPts val="0"/>
                        </a:spcAft>
                      </a:pPr>
                      <a:r>
                        <a:rPr lang="uk-UA" sz="1600">
                          <a:latin typeface="Times New Roman"/>
                          <a:ea typeface="Times New Roman"/>
                          <a:cs typeface="Times New Roman"/>
                        </a:rPr>
                        <a:t>Рівень рентабельності, %</a:t>
                      </a:r>
                      <a:endParaRPr lang="ru-RU" sz="12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25,20</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solidFill>
                            <a:srgbClr val="000000"/>
                          </a:solidFill>
                          <a:latin typeface="Times New Roman"/>
                          <a:ea typeface="Times New Roman"/>
                          <a:cs typeface="Times New Roman"/>
                        </a:rPr>
                        <a:t>175,05</a:t>
                      </a:r>
                      <a:endParaRPr lang="ru-RU" sz="140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149,85</a:t>
                      </a:r>
                      <a:endParaRPr lang="ru-RU" sz="1400" dirty="0">
                        <a:latin typeface="Times New Roman"/>
                        <a:ea typeface="Times New Roman"/>
                        <a:cs typeface="Times New Roman"/>
                      </a:endParaRPr>
                    </a:p>
                  </a:txBody>
                  <a:tcPr marL="56064" marR="560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539552" y="34215"/>
            <a:ext cx="835292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630238" algn="l"/>
              </a:tabLst>
            </a:pPr>
            <a:r>
              <a:rPr kumimoji="0" lang="uk-UA"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9</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630238" algn="l"/>
              </a:tabLst>
            </a:pPr>
            <a:r>
              <a:rPr kumimoji="0" lang="uk-U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Порівняльна економічна характеристика виробництва </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630238" algn="l"/>
              </a:tabLst>
            </a:pPr>
            <a:r>
              <a:rPr kumimoji="0" lang="uk-U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озимої пшениці та борошна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683568" y="1268760"/>
          <a:ext cx="7920880" cy="5250520"/>
        </p:xfrm>
        <a:graphic>
          <a:graphicData uri="http://schemas.openxmlformats.org/drawingml/2006/table">
            <a:tbl>
              <a:tblPr/>
              <a:tblGrid>
                <a:gridCol w="5619071"/>
                <a:gridCol w="2301809"/>
              </a:tblGrid>
              <a:tr h="399414">
                <a:tc>
                  <a:txBody>
                    <a:bodyPr/>
                    <a:lstStyle/>
                    <a:p>
                      <a:pPr algn="ctr">
                        <a:lnSpc>
                          <a:spcPct val="150000"/>
                        </a:lnSpc>
                        <a:spcAft>
                          <a:spcPts val="0"/>
                        </a:spcAft>
                      </a:pPr>
                      <a:r>
                        <a:rPr lang="uk-UA" sz="1800" dirty="0">
                          <a:solidFill>
                            <a:srgbClr val="000000"/>
                          </a:solidFill>
                          <a:latin typeface="Times New Roman"/>
                          <a:ea typeface="Times New Roman"/>
                          <a:cs typeface="Times New Roman"/>
                        </a:rPr>
                        <a:t>Показники</a:t>
                      </a:r>
                      <a:endParaRPr lang="ru-RU" sz="1600" dirty="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Насіння гарбуза</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828">
                <a:tc>
                  <a:txBody>
                    <a:bodyPr/>
                    <a:lstStyle/>
                    <a:p>
                      <a:pPr>
                        <a:lnSpc>
                          <a:spcPct val="150000"/>
                        </a:lnSpc>
                        <a:spcAft>
                          <a:spcPts val="0"/>
                        </a:spcAft>
                      </a:pPr>
                      <a:r>
                        <a:rPr lang="uk-UA" sz="1800">
                          <a:solidFill>
                            <a:srgbClr val="000000"/>
                          </a:solidFill>
                          <a:latin typeface="Times New Roman"/>
                          <a:ea typeface="Times New Roman"/>
                          <a:cs typeface="Times New Roman"/>
                        </a:rPr>
                        <a:t>Чистий дохід (виручка) від реалізації продукції, тис. грн.</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7 060,00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32">
                <a:tc>
                  <a:txBody>
                    <a:bodyPr/>
                    <a:lstStyle/>
                    <a:p>
                      <a:pPr>
                        <a:lnSpc>
                          <a:spcPct val="150000"/>
                        </a:lnSpc>
                        <a:spcAft>
                          <a:spcPts val="0"/>
                        </a:spcAft>
                      </a:pPr>
                      <a:r>
                        <a:rPr lang="uk-UA" sz="1800" dirty="0">
                          <a:solidFill>
                            <a:srgbClr val="000000"/>
                          </a:solidFill>
                          <a:latin typeface="Times New Roman"/>
                          <a:ea typeface="Times New Roman"/>
                          <a:cs typeface="Times New Roman"/>
                        </a:rPr>
                        <a:t>Собівартість реалізованої продукції, тис. грн.</a:t>
                      </a:r>
                      <a:endParaRPr lang="ru-RU" sz="1600" dirty="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3 000,00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14">
                <a:tc>
                  <a:txBody>
                    <a:bodyPr/>
                    <a:lstStyle/>
                    <a:p>
                      <a:pPr>
                        <a:lnSpc>
                          <a:spcPct val="150000"/>
                        </a:lnSpc>
                        <a:spcAft>
                          <a:spcPts val="0"/>
                        </a:spcAft>
                      </a:pPr>
                      <a:r>
                        <a:rPr lang="uk-UA" sz="1800">
                          <a:solidFill>
                            <a:srgbClr val="000000"/>
                          </a:solidFill>
                          <a:latin typeface="Times New Roman"/>
                          <a:ea typeface="Times New Roman"/>
                          <a:cs typeface="Times New Roman"/>
                        </a:rPr>
                        <a:t>Валовий прибуток (збиток), тис. грн.</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4 060,00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14">
                <a:tc>
                  <a:txBody>
                    <a:bodyPr/>
                    <a:lstStyle/>
                    <a:p>
                      <a:pPr>
                        <a:lnSpc>
                          <a:spcPct val="150000"/>
                        </a:lnSpc>
                        <a:spcAft>
                          <a:spcPts val="0"/>
                        </a:spcAft>
                      </a:pPr>
                      <a:r>
                        <a:rPr lang="uk-UA" sz="1800" dirty="0">
                          <a:solidFill>
                            <a:srgbClr val="000000"/>
                          </a:solidFill>
                          <a:latin typeface="Times New Roman"/>
                          <a:ea typeface="Times New Roman"/>
                          <a:cs typeface="Times New Roman"/>
                        </a:rPr>
                        <a:t>Сума умовно-змінних витрат, тис. грн.</a:t>
                      </a:r>
                      <a:endParaRPr lang="ru-RU" sz="1600" dirty="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2 846,00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32">
                <a:tc>
                  <a:txBody>
                    <a:bodyPr/>
                    <a:lstStyle/>
                    <a:p>
                      <a:pPr>
                        <a:lnSpc>
                          <a:spcPct val="150000"/>
                        </a:lnSpc>
                        <a:spcAft>
                          <a:spcPts val="0"/>
                        </a:spcAft>
                      </a:pPr>
                      <a:r>
                        <a:rPr lang="uk-UA" sz="1800">
                          <a:solidFill>
                            <a:srgbClr val="000000"/>
                          </a:solidFill>
                          <a:latin typeface="Times New Roman"/>
                          <a:ea typeface="Times New Roman"/>
                          <a:cs typeface="Times New Roman"/>
                        </a:rPr>
                        <a:t>Сума умовно-постійних витрат, тис. грн.</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532,00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14">
                <a:tc>
                  <a:txBody>
                    <a:bodyPr/>
                    <a:lstStyle/>
                    <a:p>
                      <a:pPr>
                        <a:lnSpc>
                          <a:spcPct val="150000"/>
                        </a:lnSpc>
                        <a:spcAft>
                          <a:spcPts val="0"/>
                        </a:spcAft>
                      </a:pPr>
                      <a:r>
                        <a:rPr lang="uk-UA" sz="1800">
                          <a:solidFill>
                            <a:srgbClr val="000000"/>
                          </a:solidFill>
                          <a:latin typeface="Times New Roman"/>
                          <a:ea typeface="Times New Roman"/>
                          <a:cs typeface="Times New Roman"/>
                        </a:rPr>
                        <a:t>Маржинальний дохід, тис. грн.</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4 592,00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32">
                <a:tc>
                  <a:txBody>
                    <a:bodyPr/>
                    <a:lstStyle/>
                    <a:p>
                      <a:pPr>
                        <a:lnSpc>
                          <a:spcPct val="150000"/>
                        </a:lnSpc>
                        <a:spcAft>
                          <a:spcPts val="0"/>
                        </a:spcAft>
                      </a:pPr>
                      <a:r>
                        <a:rPr lang="uk-UA" sz="1800">
                          <a:solidFill>
                            <a:srgbClr val="000000"/>
                          </a:solidFill>
                          <a:latin typeface="Times New Roman"/>
                          <a:ea typeface="Times New Roman"/>
                          <a:cs typeface="Times New Roman"/>
                        </a:rPr>
                        <a:t>Частка маржинального доходу у виручці, %</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65,00</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14">
                <a:tc>
                  <a:txBody>
                    <a:bodyPr/>
                    <a:lstStyle/>
                    <a:p>
                      <a:pPr>
                        <a:lnSpc>
                          <a:spcPct val="150000"/>
                        </a:lnSpc>
                        <a:spcAft>
                          <a:spcPts val="0"/>
                        </a:spcAft>
                      </a:pPr>
                      <a:r>
                        <a:rPr lang="uk-UA" sz="1800">
                          <a:solidFill>
                            <a:srgbClr val="000000"/>
                          </a:solidFill>
                          <a:latin typeface="Times New Roman"/>
                          <a:ea typeface="Times New Roman"/>
                          <a:cs typeface="Times New Roman"/>
                        </a:rPr>
                        <a:t>Точка беззбитковості, тис. грн.</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4 378,46</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32">
                <a:tc>
                  <a:txBody>
                    <a:bodyPr/>
                    <a:lstStyle/>
                    <a:p>
                      <a:pPr>
                        <a:lnSpc>
                          <a:spcPct val="150000"/>
                        </a:lnSpc>
                        <a:spcAft>
                          <a:spcPts val="0"/>
                        </a:spcAft>
                      </a:pPr>
                      <a:r>
                        <a:rPr lang="uk-UA" sz="1800">
                          <a:solidFill>
                            <a:srgbClr val="000000"/>
                          </a:solidFill>
                          <a:latin typeface="Times New Roman"/>
                          <a:ea typeface="Times New Roman"/>
                          <a:cs typeface="Times New Roman"/>
                        </a:rPr>
                        <a:t>Запас фінансової стійкості в тис. грн.</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solidFill>
                            <a:srgbClr val="000000"/>
                          </a:solidFill>
                          <a:latin typeface="Times New Roman"/>
                          <a:ea typeface="Times New Roman"/>
                          <a:cs typeface="Times New Roman"/>
                        </a:rPr>
                        <a:t>6 242,07</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32">
                <a:tc>
                  <a:txBody>
                    <a:bodyPr/>
                    <a:lstStyle/>
                    <a:p>
                      <a:pPr>
                        <a:lnSpc>
                          <a:spcPct val="150000"/>
                        </a:lnSpc>
                        <a:spcAft>
                          <a:spcPts val="0"/>
                        </a:spcAft>
                      </a:pPr>
                      <a:r>
                        <a:rPr lang="uk-UA" sz="1800">
                          <a:solidFill>
                            <a:srgbClr val="000000"/>
                          </a:solidFill>
                          <a:latin typeface="Times New Roman"/>
                          <a:ea typeface="Times New Roman"/>
                          <a:cs typeface="Times New Roman"/>
                        </a:rPr>
                        <a:t>Запас фінансової стійкості, %</a:t>
                      </a:r>
                      <a:endParaRPr lang="ru-RU" sz="160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solidFill>
                            <a:srgbClr val="000000"/>
                          </a:solidFill>
                          <a:latin typeface="Times New Roman"/>
                          <a:ea typeface="Times New Roman"/>
                          <a:cs typeface="Times New Roman"/>
                        </a:rPr>
                        <a:t>88,41</a:t>
                      </a:r>
                      <a:endParaRPr lang="ru-RU" sz="1600" dirty="0">
                        <a:latin typeface="Times New Roman"/>
                        <a:ea typeface="Times New Roman"/>
                        <a:cs typeface="Times New Roman"/>
                      </a:endParaRPr>
                    </a:p>
                  </a:txBody>
                  <a:tcPr marL="66271" marR="6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29311" y="0"/>
            <a:ext cx="9114689"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tab pos="630238" algn="l"/>
              </a:tabLst>
            </a:pPr>
            <a:r>
              <a:rPr kumimoji="0" lang="uk-UA"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10</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tab pos="630238" algn="l"/>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Розрахунок беззбиткового обсягу реалізації  гарбуза і запасу </a:t>
            </a:r>
          </a:p>
          <a:p>
            <a:pPr marL="0" marR="0" lvl="0" indent="450850" algn="ctr" defTabSz="914400" rtl="0" eaLnBrk="0" fontAlgn="base" latinLnBrk="0" hangingPunct="0">
              <a:lnSpc>
                <a:spcPct val="100000"/>
              </a:lnSpc>
              <a:spcBef>
                <a:spcPct val="0"/>
              </a:spcBef>
              <a:spcAft>
                <a:spcPct val="0"/>
              </a:spcAft>
              <a:buClrTx/>
              <a:buSzTx/>
              <a:buFontTx/>
              <a:buNone/>
              <a:tabLst>
                <a:tab pos="630238" algn="l"/>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фінансової стійкості підприємства</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683568" y="1078095"/>
          <a:ext cx="7488832" cy="5519259"/>
        </p:xfrm>
        <a:graphic>
          <a:graphicData uri="http://schemas.openxmlformats.org/drawingml/2006/table">
            <a:tbl>
              <a:tblPr/>
              <a:tblGrid>
                <a:gridCol w="5171787"/>
                <a:gridCol w="2317045"/>
              </a:tblGrid>
              <a:tr h="590895">
                <a:tc>
                  <a:txBody>
                    <a:bodyPr/>
                    <a:lstStyle/>
                    <a:p>
                      <a:pPr algn="ctr">
                        <a:lnSpc>
                          <a:spcPct val="150000"/>
                        </a:lnSpc>
                        <a:spcAft>
                          <a:spcPts val="0"/>
                        </a:spcAft>
                      </a:pPr>
                      <a:r>
                        <a:rPr lang="uk-UA" sz="1600" dirty="0">
                          <a:latin typeface="Times New Roman"/>
                          <a:ea typeface="Times New Roman"/>
                          <a:cs typeface="Times New Roman"/>
                        </a:rPr>
                        <a:t>Показники</a:t>
                      </a:r>
                      <a:endParaRPr lang="ru-RU" sz="1200" dirty="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Насіння гарбуза</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830">
                <a:tc>
                  <a:txBody>
                    <a:bodyPr/>
                    <a:lstStyle/>
                    <a:p>
                      <a:pPr>
                        <a:lnSpc>
                          <a:spcPct val="150000"/>
                        </a:lnSpc>
                        <a:spcAft>
                          <a:spcPts val="0"/>
                        </a:spcAft>
                      </a:pPr>
                      <a:r>
                        <a:rPr lang="uk-UA" sz="1600">
                          <a:latin typeface="Times New Roman"/>
                          <a:ea typeface="Times New Roman"/>
                          <a:cs typeface="Times New Roman"/>
                        </a:rPr>
                        <a:t>Площа посіву, га.</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200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187">
                <a:tc>
                  <a:txBody>
                    <a:bodyPr/>
                    <a:lstStyle/>
                    <a:p>
                      <a:pPr>
                        <a:lnSpc>
                          <a:spcPct val="150000"/>
                        </a:lnSpc>
                        <a:spcAft>
                          <a:spcPts val="0"/>
                        </a:spcAft>
                      </a:pPr>
                      <a:r>
                        <a:rPr lang="uk-UA" sz="1600">
                          <a:latin typeface="Times New Roman"/>
                          <a:ea typeface="Times New Roman"/>
                          <a:cs typeface="Times New Roman"/>
                        </a:rPr>
                        <a:t>Урожайність, ц/га</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10,0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27">
                <a:tc>
                  <a:txBody>
                    <a:bodyPr/>
                    <a:lstStyle/>
                    <a:p>
                      <a:pPr>
                        <a:lnSpc>
                          <a:spcPct val="150000"/>
                        </a:lnSpc>
                        <a:spcAft>
                          <a:spcPts val="0"/>
                        </a:spcAft>
                      </a:pPr>
                      <a:r>
                        <a:rPr lang="uk-UA" sz="1600">
                          <a:latin typeface="Times New Roman"/>
                          <a:ea typeface="Times New Roman"/>
                          <a:cs typeface="Times New Roman"/>
                        </a:rPr>
                        <a:t>Валовий збір, ц, </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600">
                          <a:latin typeface="Times New Roman"/>
                          <a:ea typeface="Times New Roman"/>
                          <a:cs typeface="Times New Roman"/>
                        </a:rPr>
                        <a:t>200</a:t>
                      </a:r>
                      <a:r>
                        <a:rPr lang="uk-UA" sz="1600">
                          <a:latin typeface="Times New Roman"/>
                          <a:ea typeface="Times New Roman"/>
                          <a:cs typeface="Times New Roman"/>
                        </a:rPr>
                        <a:t>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Обсяг реалізації, ц.</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2000,0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Витрати на виробництво, тис. грн.</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600">
                          <a:latin typeface="Times New Roman"/>
                          <a:ea typeface="Times New Roman"/>
                          <a:cs typeface="Times New Roman"/>
                        </a:rPr>
                        <a:t>2 846</a:t>
                      </a:r>
                      <a:r>
                        <a:rPr lang="uk-UA" sz="1600">
                          <a:latin typeface="Times New Roman"/>
                          <a:ea typeface="Times New Roman"/>
                          <a:cs typeface="Times New Roman"/>
                        </a:rPr>
                        <a:t>,</a:t>
                      </a:r>
                      <a:r>
                        <a:rPr lang="ru-RU" sz="1600">
                          <a:latin typeface="Times New Roman"/>
                          <a:ea typeface="Times New Roman"/>
                          <a:cs typeface="Times New Roman"/>
                        </a:rPr>
                        <a:t>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dirty="0">
                          <a:latin typeface="Times New Roman"/>
                          <a:ea typeface="Times New Roman"/>
                          <a:cs typeface="Times New Roman"/>
                        </a:rPr>
                        <a:t>Собівартість виробнича 1 ц., грн./ц.</a:t>
                      </a:r>
                      <a:endParaRPr lang="ru-RU" sz="1200" dirty="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1423,0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316">
                <a:tc>
                  <a:txBody>
                    <a:bodyPr/>
                    <a:lstStyle/>
                    <a:p>
                      <a:pPr>
                        <a:lnSpc>
                          <a:spcPct val="150000"/>
                        </a:lnSpc>
                        <a:spcAft>
                          <a:spcPts val="0"/>
                        </a:spcAft>
                      </a:pPr>
                      <a:r>
                        <a:rPr lang="uk-UA" sz="1600" dirty="0">
                          <a:latin typeface="Times New Roman"/>
                          <a:ea typeface="Times New Roman"/>
                          <a:cs typeface="Times New Roman"/>
                        </a:rPr>
                        <a:t>Повна собівартість 1ц, грн./ц.</a:t>
                      </a:r>
                      <a:endParaRPr lang="ru-RU" sz="1200" dirty="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1500,0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Ціна реалізації, грн./ц.</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3530,0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Виручка від реалізації, тис. грн.</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600">
                          <a:latin typeface="Times New Roman"/>
                          <a:ea typeface="Times New Roman"/>
                          <a:cs typeface="Times New Roman"/>
                        </a:rPr>
                        <a:t>7 060</a:t>
                      </a:r>
                      <a:r>
                        <a:rPr lang="uk-UA" sz="1600">
                          <a:latin typeface="Times New Roman"/>
                          <a:ea typeface="Times New Roman"/>
                          <a:cs typeface="Times New Roman"/>
                        </a:rPr>
                        <a:t>,</a:t>
                      </a:r>
                      <a:r>
                        <a:rPr lang="ru-RU" sz="1600">
                          <a:latin typeface="Times New Roman"/>
                          <a:ea typeface="Times New Roman"/>
                          <a:cs typeface="Times New Roman"/>
                        </a:rPr>
                        <a:t>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651">
                <a:tc>
                  <a:txBody>
                    <a:bodyPr/>
                    <a:lstStyle/>
                    <a:p>
                      <a:pPr>
                        <a:lnSpc>
                          <a:spcPct val="150000"/>
                        </a:lnSpc>
                        <a:spcAft>
                          <a:spcPts val="0"/>
                        </a:spcAft>
                      </a:pPr>
                      <a:r>
                        <a:rPr lang="uk-UA" sz="1600">
                          <a:latin typeface="Times New Roman"/>
                          <a:ea typeface="Times New Roman"/>
                          <a:cs typeface="Times New Roman"/>
                        </a:rPr>
                        <a:t>Собівартість реалізованої продукції, тис. грн.</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600">
                          <a:latin typeface="Times New Roman"/>
                          <a:ea typeface="Times New Roman"/>
                          <a:cs typeface="Times New Roman"/>
                        </a:rPr>
                        <a:t>3 000</a:t>
                      </a:r>
                      <a:r>
                        <a:rPr lang="uk-UA" sz="1600">
                          <a:latin typeface="Times New Roman"/>
                          <a:ea typeface="Times New Roman"/>
                          <a:cs typeface="Times New Roman"/>
                        </a:rPr>
                        <a:t>,</a:t>
                      </a:r>
                      <a:r>
                        <a:rPr lang="ru-RU" sz="1600">
                          <a:latin typeface="Times New Roman"/>
                          <a:ea typeface="Times New Roman"/>
                          <a:cs typeface="Times New Roman"/>
                        </a:rPr>
                        <a:t>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Прибуток (збиток) всього, тис. грн.</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600">
                          <a:latin typeface="Times New Roman"/>
                          <a:ea typeface="Times New Roman"/>
                          <a:cs typeface="Times New Roman"/>
                        </a:rPr>
                        <a:t>4 060</a:t>
                      </a:r>
                      <a:r>
                        <a:rPr lang="uk-UA" sz="1600">
                          <a:latin typeface="Times New Roman"/>
                          <a:ea typeface="Times New Roman"/>
                          <a:cs typeface="Times New Roman"/>
                        </a:rPr>
                        <a:t>,</a:t>
                      </a:r>
                      <a:r>
                        <a:rPr lang="ru-RU" sz="1600">
                          <a:latin typeface="Times New Roman"/>
                          <a:ea typeface="Times New Roman"/>
                          <a:cs typeface="Times New Roman"/>
                        </a:rPr>
                        <a:t>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Прибуток (збиток) на 1ц., грн.</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2030,0</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2">
                <a:tc>
                  <a:txBody>
                    <a:bodyPr/>
                    <a:lstStyle/>
                    <a:p>
                      <a:pPr>
                        <a:lnSpc>
                          <a:spcPct val="150000"/>
                        </a:lnSpc>
                        <a:spcAft>
                          <a:spcPts val="0"/>
                        </a:spcAft>
                      </a:pPr>
                      <a:r>
                        <a:rPr lang="uk-UA" sz="1600">
                          <a:latin typeface="Times New Roman"/>
                          <a:ea typeface="Times New Roman"/>
                          <a:cs typeface="Times New Roman"/>
                        </a:rPr>
                        <a:t>Рівень рентабельності, %</a:t>
                      </a:r>
                      <a:endParaRPr lang="ru-RU" sz="120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dirty="0">
                          <a:latin typeface="Times New Roman"/>
                          <a:ea typeface="Times New Roman"/>
                          <a:cs typeface="Times New Roman"/>
                        </a:rPr>
                        <a:t>135,33</a:t>
                      </a:r>
                      <a:endParaRPr lang="ru-RU" sz="1200" dirty="0">
                        <a:latin typeface="Times New Roman"/>
                        <a:ea typeface="Times New Roman"/>
                        <a:cs typeface="Times New Roman"/>
                      </a:endParaRPr>
                    </a:p>
                  </a:txBody>
                  <a:tcPr marL="55188" marR="551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0" y="0"/>
            <a:ext cx="874846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332413" algn="l"/>
              </a:tabLst>
            </a:pPr>
            <a:r>
              <a:rPr kumimoji="0" lang="uk-UA"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11</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332413" algn="l"/>
              </a:tabLst>
            </a:pPr>
            <a:r>
              <a:rPr kumimoji="0" lang="uk-U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Показники, що характеризують економічну ефективність виробництва насіння гарбуза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9713"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395536" y="908720"/>
          <a:ext cx="7812359" cy="5741254"/>
        </p:xfrm>
        <a:graphic>
          <a:graphicData uri="http://schemas.openxmlformats.org/drawingml/2006/table">
            <a:tbl>
              <a:tblPr/>
              <a:tblGrid>
                <a:gridCol w="3609218"/>
                <a:gridCol w="2272293"/>
                <a:gridCol w="1930848"/>
              </a:tblGrid>
              <a:tr h="1056116">
                <a:tc>
                  <a:txBody>
                    <a:bodyPr/>
                    <a:lstStyle/>
                    <a:p>
                      <a:pPr algn="ctr">
                        <a:lnSpc>
                          <a:spcPct val="115000"/>
                        </a:lnSpc>
                      </a:pPr>
                      <a:r>
                        <a:rPr lang="uk-UA" sz="1600" dirty="0">
                          <a:latin typeface="Times New Roman" pitchFamily="18" charset="0"/>
                          <a:cs typeface="Times New Roman" pitchFamily="18" charset="0"/>
                        </a:rPr>
                        <a:t>Показники</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З навігаційною системою</a:t>
                      </a:r>
                      <a:endParaRPr lang="ru-RU" sz="1100">
                        <a:latin typeface="Times New Roman" pitchFamily="18" charset="0"/>
                        <a:cs typeface="Times New Roman" pitchFamily="18" charset="0"/>
                      </a:endParaRPr>
                    </a:p>
                    <a:p>
                      <a:pPr algn="ctr">
                        <a:lnSpc>
                          <a:spcPct val="115000"/>
                        </a:lnSpc>
                      </a:pPr>
                      <a:r>
                        <a:rPr lang="uk-UA" sz="1600">
                          <a:latin typeface="Times New Roman" pitchFamily="18" charset="0"/>
                          <a:cs typeface="Times New Roman" pitchFamily="18" charset="0"/>
                        </a:rPr>
                        <a:t>паралельного водіння</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Без навігаційної</a:t>
                      </a:r>
                      <a:endParaRPr lang="ru-RU" sz="1100" dirty="0">
                        <a:latin typeface="Times New Roman" pitchFamily="18" charset="0"/>
                        <a:cs typeface="Times New Roman" pitchFamily="18" charset="0"/>
                      </a:endParaRPr>
                    </a:p>
                    <a:p>
                      <a:pPr algn="ctr">
                        <a:lnSpc>
                          <a:spcPct val="115000"/>
                        </a:lnSpc>
                      </a:pPr>
                      <a:r>
                        <a:rPr lang="uk-UA" sz="1600" dirty="0">
                          <a:latin typeface="Times New Roman" pitchFamily="18" charset="0"/>
                          <a:cs typeface="Times New Roman" pitchFamily="18" charset="0"/>
                        </a:rPr>
                        <a:t>Системи</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29">
                <a:tc>
                  <a:txBody>
                    <a:bodyPr/>
                    <a:lstStyle/>
                    <a:p>
                      <a:pPr>
                        <a:lnSpc>
                          <a:spcPct val="115000"/>
                        </a:lnSpc>
                      </a:pPr>
                      <a:r>
                        <a:rPr lang="uk-UA" sz="1600" dirty="0">
                          <a:latin typeface="Times New Roman" pitchFamily="18" charset="0"/>
                          <a:cs typeface="Times New Roman" pitchFamily="18" charset="0"/>
                        </a:rPr>
                        <a:t>Склад агрегату</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Cat 95E Horsh-FG-18</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МТЗ-82 + СТЗ-5,4</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lnSpc>
                          <a:spcPct val="115000"/>
                        </a:lnSpc>
                      </a:pPr>
                      <a:r>
                        <a:rPr lang="uk-UA" sz="1600" dirty="0">
                          <a:latin typeface="Times New Roman" pitchFamily="18" charset="0"/>
                          <a:cs typeface="Times New Roman" pitchFamily="18" charset="0"/>
                        </a:rPr>
                        <a:t>Марка системи автоматичного водіння </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err="1">
                          <a:latin typeface="Times New Roman" pitchFamily="18" charset="0"/>
                          <a:cs typeface="Times New Roman" pitchFamily="18" charset="0"/>
                        </a:rPr>
                        <a:t>Trimble</a:t>
                      </a:r>
                      <a:r>
                        <a:rPr lang="uk-UA" sz="1600" dirty="0">
                          <a:latin typeface="Times New Roman" pitchFamily="18" charset="0"/>
                          <a:cs typeface="Times New Roman" pitchFamily="18" charset="0"/>
                        </a:rPr>
                        <a:t> EZ-Guide 250</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29">
                <a:tc>
                  <a:txBody>
                    <a:bodyPr/>
                    <a:lstStyle/>
                    <a:p>
                      <a:pPr>
                        <a:lnSpc>
                          <a:spcPct val="115000"/>
                        </a:lnSpc>
                      </a:pPr>
                      <a:r>
                        <a:rPr lang="uk-UA" sz="1600">
                          <a:latin typeface="Times New Roman" pitchFamily="18" charset="0"/>
                          <a:cs typeface="Times New Roman" pitchFamily="18" charset="0"/>
                        </a:rPr>
                        <a:t>Ціна автоматичної системи, грн.</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35700</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lnSpc>
                          <a:spcPct val="115000"/>
                        </a:lnSpc>
                      </a:pPr>
                      <a:r>
                        <a:rPr lang="uk-UA" sz="1600">
                          <a:latin typeface="Times New Roman" pitchFamily="18" charset="0"/>
                          <a:cs typeface="Times New Roman" pitchFamily="18" charset="0"/>
                        </a:rPr>
                        <a:t>Продуктивність за одну годину  основного часу, га </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27,57</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4,95</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29">
                <a:tc>
                  <a:txBody>
                    <a:bodyPr/>
                    <a:lstStyle/>
                    <a:p>
                      <a:pPr>
                        <a:lnSpc>
                          <a:spcPct val="115000"/>
                        </a:lnSpc>
                      </a:pPr>
                      <a:r>
                        <a:rPr lang="uk-UA" sz="1600">
                          <a:latin typeface="Times New Roman" pitchFamily="18" charset="0"/>
                          <a:cs typeface="Times New Roman" pitchFamily="18" charset="0"/>
                        </a:rPr>
                        <a:t>Обслуговуючий персонал, люд.</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1</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2</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lnSpc>
                          <a:spcPct val="115000"/>
                        </a:lnSpc>
                      </a:pPr>
                      <a:r>
                        <a:rPr lang="uk-UA" sz="1600">
                          <a:latin typeface="Times New Roman" pitchFamily="18" charset="0"/>
                          <a:cs typeface="Times New Roman" pitchFamily="18" charset="0"/>
                        </a:rPr>
                        <a:t>Погодинна тарифна ставка </a:t>
                      </a:r>
                      <a:endParaRPr lang="ru-RU" sz="1100">
                        <a:latin typeface="Times New Roman" pitchFamily="18" charset="0"/>
                        <a:cs typeface="Times New Roman" pitchFamily="18" charset="0"/>
                      </a:endParaRPr>
                    </a:p>
                    <a:p>
                      <a:pPr>
                        <a:lnSpc>
                          <a:spcPct val="115000"/>
                        </a:lnSpc>
                      </a:pPr>
                      <a:r>
                        <a:rPr lang="uk-UA" sz="1600">
                          <a:latin typeface="Times New Roman" pitchFamily="18" charset="0"/>
                          <a:cs typeface="Times New Roman" pitchFamily="18" charset="0"/>
                        </a:rPr>
                        <a:t>(тракторист/ допоміжний) </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8,5</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6,95/4,47</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29">
                <a:tc>
                  <a:txBody>
                    <a:bodyPr/>
                    <a:lstStyle/>
                    <a:p>
                      <a:pPr>
                        <a:lnSpc>
                          <a:spcPct val="115000"/>
                        </a:lnSpc>
                      </a:pPr>
                      <a:r>
                        <a:rPr lang="uk-UA" sz="1600">
                          <a:latin typeface="Times New Roman" pitchFamily="18" charset="0"/>
                          <a:cs typeface="Times New Roman" pitchFamily="18" charset="0"/>
                        </a:rPr>
                        <a:t>Питомі витрати палива, л/год.</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3,8</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2,45</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lnSpc>
                          <a:spcPct val="115000"/>
                        </a:lnSpc>
                      </a:pPr>
                      <a:r>
                        <a:rPr lang="uk-UA" sz="1600">
                          <a:latin typeface="Times New Roman" pitchFamily="18" charset="0"/>
                          <a:cs typeface="Times New Roman" pitchFamily="18" charset="0"/>
                        </a:rPr>
                        <a:t>Питома витрата насіння на пересів, кг/га </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36,6</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60,4</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29">
                <a:tc>
                  <a:txBody>
                    <a:bodyPr/>
                    <a:lstStyle/>
                    <a:p>
                      <a:pPr>
                        <a:lnSpc>
                          <a:spcPct val="115000"/>
                        </a:lnSpc>
                      </a:pPr>
                      <a:r>
                        <a:rPr lang="uk-UA" sz="1600">
                          <a:latin typeface="Times New Roman" pitchFamily="18" charset="0"/>
                          <a:cs typeface="Times New Roman" pitchFamily="18" charset="0"/>
                        </a:rPr>
                        <a:t>Затрати праці, люд. – год./га</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0,05</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0,65</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29">
                <a:tc>
                  <a:txBody>
                    <a:bodyPr/>
                    <a:lstStyle/>
                    <a:p>
                      <a:pPr>
                        <a:lnSpc>
                          <a:spcPct val="115000"/>
                        </a:lnSpc>
                      </a:pPr>
                      <a:r>
                        <a:rPr lang="uk-UA" sz="1600">
                          <a:latin typeface="Times New Roman" pitchFamily="18" charset="0"/>
                          <a:cs typeface="Times New Roman" pitchFamily="18" charset="0"/>
                        </a:rPr>
                        <a:t>Сукупні витрати, грн./год.</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192,50</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a:latin typeface="Times New Roman" pitchFamily="18" charset="0"/>
                          <a:cs typeface="Times New Roman" pitchFamily="18" charset="0"/>
                        </a:rPr>
                        <a:t>340,20</a:t>
                      </a:r>
                      <a:endParaRPr lang="ru-RU" sz="110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7">
                <a:tc>
                  <a:txBody>
                    <a:bodyPr/>
                    <a:lstStyle/>
                    <a:p>
                      <a:pPr>
                        <a:lnSpc>
                          <a:spcPct val="115000"/>
                        </a:lnSpc>
                      </a:pPr>
                      <a:r>
                        <a:rPr lang="uk-UA" sz="1600" dirty="0">
                          <a:latin typeface="Times New Roman" pitchFamily="18" charset="0"/>
                          <a:cs typeface="Times New Roman" pitchFamily="18" charset="0"/>
                        </a:rPr>
                        <a:t>Економічний ефект від використання </a:t>
                      </a:r>
                      <a:endParaRPr lang="ru-RU" sz="1100" dirty="0">
                        <a:latin typeface="Times New Roman" pitchFamily="18" charset="0"/>
                        <a:cs typeface="Times New Roman" pitchFamily="18" charset="0"/>
                      </a:endParaRPr>
                    </a:p>
                    <a:p>
                      <a:pPr>
                        <a:lnSpc>
                          <a:spcPct val="115000"/>
                        </a:lnSpc>
                      </a:pPr>
                      <a:r>
                        <a:rPr lang="uk-UA" sz="1600" dirty="0">
                          <a:latin typeface="Times New Roman" pitchFamily="18" charset="0"/>
                          <a:cs typeface="Times New Roman" pitchFamily="18" charset="0"/>
                        </a:rPr>
                        <a:t>автоматичної системи водіння, грн.</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14510</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uk-UA" sz="1600" dirty="0">
                          <a:latin typeface="Times New Roman" pitchFamily="18" charset="0"/>
                          <a:cs typeface="Times New Roman" pitchFamily="18" charset="0"/>
                        </a:rPr>
                        <a:t>-</a:t>
                      </a:r>
                      <a:endParaRPr lang="ru-RU" sz="1100" dirty="0">
                        <a:latin typeface="Times New Roman" pitchFamily="18" charset="0"/>
                        <a:cs typeface="Times New Roman" pitchFamily="18" charset="0"/>
                      </a:endParaRPr>
                    </a:p>
                  </a:txBody>
                  <a:tcPr marL="54091" marR="54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0" y="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b="0" i="1" u="none" strike="noStrike" cap="none" normalizeH="0" baseline="0" dirty="0" smtClean="0">
                <a:ln>
                  <a:noFill/>
                </a:ln>
                <a:solidFill>
                  <a:schemeClr val="tx1"/>
                </a:solidFill>
                <a:effectLst/>
                <a:latin typeface="Times New Roman" pitchFamily="18" charset="0"/>
                <a:cs typeface="Times New Roman" pitchFamily="18" charset="0"/>
              </a:rPr>
              <a:t>Таблиця 12</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Times New Roman" pitchFamily="18" charset="0"/>
                <a:cs typeface="Times New Roman" pitchFamily="18" charset="0"/>
              </a:rPr>
              <a:t>Порівняльна характеристика економічних показників до та після  застосування автоматичних систем водіння під час сівби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4451"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539552" y="908720"/>
          <a:ext cx="8064896" cy="5820704"/>
        </p:xfrm>
        <a:graphic>
          <a:graphicData uri="http://schemas.openxmlformats.org/drawingml/2006/table">
            <a:tbl>
              <a:tblPr/>
              <a:tblGrid>
                <a:gridCol w="3437908"/>
                <a:gridCol w="1453597"/>
                <a:gridCol w="1313359"/>
                <a:gridCol w="1860032"/>
              </a:tblGrid>
              <a:tr h="462034">
                <a:tc>
                  <a:txBody>
                    <a:bodyPr/>
                    <a:lstStyle/>
                    <a:p>
                      <a:pPr algn="ctr">
                        <a:lnSpc>
                          <a:spcPct val="115000"/>
                        </a:lnSpc>
                        <a:spcAft>
                          <a:spcPts val="0"/>
                        </a:spcAft>
                      </a:pPr>
                      <a:r>
                        <a:rPr lang="uk-UA" sz="1600" dirty="0">
                          <a:solidFill>
                            <a:srgbClr val="000000"/>
                          </a:solidFill>
                          <a:latin typeface="Times New Roman"/>
                          <a:ea typeface="Times New Roman"/>
                          <a:cs typeface="Times New Roman"/>
                        </a:rPr>
                        <a:t>Показники</a:t>
                      </a:r>
                      <a:endParaRPr lang="ru-RU" sz="1100" dirty="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2018 р.</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000000"/>
                          </a:solidFill>
                          <a:latin typeface="Times New Roman"/>
                          <a:ea typeface="Times New Roman"/>
                          <a:cs typeface="Times New Roman"/>
                        </a:rPr>
                        <a:t>Проект</a:t>
                      </a:r>
                      <a:endParaRPr lang="ru-RU" sz="1100" dirty="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Відхилення, </a:t>
                      </a:r>
                      <a:endParaRPr lang="ru-RU" sz="1100">
                        <a:latin typeface="Times New Roman"/>
                        <a:ea typeface="Times New Roman"/>
                        <a:cs typeface="Times New Roman"/>
                      </a:endParaRPr>
                    </a:p>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a:solidFill>
                            <a:srgbClr val="000000"/>
                          </a:solidFill>
                          <a:latin typeface="Times New Roman"/>
                          <a:ea typeface="Times New Roman"/>
                          <a:cs typeface="Times New Roman"/>
                        </a:rPr>
                        <a:t>Площа посіву , га</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490,17</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490,17</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dirty="0">
                          <a:solidFill>
                            <a:srgbClr val="000000"/>
                          </a:solidFill>
                          <a:latin typeface="Times New Roman"/>
                          <a:ea typeface="Times New Roman"/>
                          <a:cs typeface="Times New Roman"/>
                        </a:rPr>
                        <a:t>Валовий збір , ц</a:t>
                      </a:r>
                      <a:endParaRPr lang="ru-RU" sz="1100" dirty="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23591</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23591</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a:solidFill>
                            <a:srgbClr val="000000"/>
                          </a:solidFill>
                          <a:latin typeface="Times New Roman"/>
                          <a:ea typeface="Times New Roman"/>
                          <a:cs typeface="Times New Roman"/>
                        </a:rPr>
                        <a:t>Собівартість виробництва, тис. грн.</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5952,0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4307,9</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-1644,10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a:solidFill>
                            <a:srgbClr val="000000"/>
                          </a:solidFill>
                          <a:latin typeface="Times New Roman"/>
                          <a:ea typeface="Times New Roman"/>
                          <a:cs typeface="Times New Roman"/>
                        </a:rPr>
                        <a:t>Реалізовано, ц</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31200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31200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a:solidFill>
                            <a:srgbClr val="000000"/>
                          </a:solidFill>
                          <a:latin typeface="Times New Roman"/>
                          <a:ea typeface="Times New Roman"/>
                          <a:cs typeface="Times New Roman"/>
                        </a:rPr>
                        <a:t>Виручка від реалізації, тис. грн.</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9875,6</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9875,6</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a:solidFill>
                            <a:srgbClr val="000000"/>
                          </a:solidFill>
                          <a:latin typeface="Times New Roman"/>
                          <a:ea typeface="Times New Roman"/>
                          <a:cs typeface="Times New Roman"/>
                        </a:rPr>
                        <a:t>Собівартість реалізованої продукції,   тис. грн.</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7887,7</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6548,6</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-1339,10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dirty="0">
                          <a:solidFill>
                            <a:srgbClr val="000000"/>
                          </a:solidFill>
                          <a:latin typeface="Times New Roman"/>
                          <a:ea typeface="Times New Roman"/>
                          <a:cs typeface="Times New Roman"/>
                        </a:rPr>
                        <a:t>Прибуток від реалізації, тис. грн.</a:t>
                      </a:r>
                      <a:endParaRPr lang="ru-RU" sz="1100" dirty="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1987,90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3327,00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1339,10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a:solidFill>
                            <a:srgbClr val="000000"/>
                          </a:solidFill>
                          <a:latin typeface="Times New Roman"/>
                          <a:ea typeface="Times New Roman"/>
                          <a:cs typeface="Times New Roman"/>
                        </a:rPr>
                        <a:t>Урожайність, ц/га</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48,13</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48,13</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a:solidFill>
                            <a:srgbClr val="000000"/>
                          </a:solidFill>
                          <a:latin typeface="Times New Roman"/>
                          <a:ea typeface="Times New Roman"/>
                          <a:cs typeface="Times New Roman"/>
                        </a:rPr>
                        <a:t>Рівень товарності, %</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132,25</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132,25</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a:solidFill>
                            <a:srgbClr val="000000"/>
                          </a:solidFill>
                          <a:latin typeface="Times New Roman"/>
                          <a:ea typeface="Times New Roman"/>
                          <a:cs typeface="Times New Roman"/>
                        </a:rPr>
                        <a:t>Виробничі витрати на 1 га посіву, грн.</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12142,73</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8788,58</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-3354,14</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a:solidFill>
                            <a:srgbClr val="000000"/>
                          </a:solidFill>
                          <a:latin typeface="Times New Roman"/>
                          <a:ea typeface="Times New Roman"/>
                          <a:cs typeface="Times New Roman"/>
                        </a:rPr>
                        <a:t>Виробнича собівартість 1ц, грн./ц</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252,30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182,61</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-69,69</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034">
                <a:tc>
                  <a:txBody>
                    <a:bodyPr/>
                    <a:lstStyle/>
                    <a:p>
                      <a:pPr>
                        <a:lnSpc>
                          <a:spcPct val="115000"/>
                        </a:lnSpc>
                        <a:spcAft>
                          <a:spcPts val="0"/>
                        </a:spcAft>
                      </a:pPr>
                      <a:r>
                        <a:rPr lang="uk-UA" sz="1600">
                          <a:solidFill>
                            <a:srgbClr val="000000"/>
                          </a:solidFill>
                          <a:latin typeface="Times New Roman"/>
                          <a:ea typeface="Times New Roman"/>
                          <a:cs typeface="Times New Roman"/>
                        </a:rPr>
                        <a:t>Собівартість 1ц реалізованої продукції, грн.</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252,81</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209,89</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-42,92</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a:solidFill>
                            <a:srgbClr val="000000"/>
                          </a:solidFill>
                          <a:latin typeface="Times New Roman"/>
                          <a:ea typeface="Times New Roman"/>
                          <a:cs typeface="Times New Roman"/>
                        </a:rPr>
                        <a:t>Ціна реалізації 1ц, грн.</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316,53</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316,53</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16">
                <a:tc>
                  <a:txBody>
                    <a:bodyPr/>
                    <a:lstStyle/>
                    <a:p>
                      <a:pPr>
                        <a:lnSpc>
                          <a:spcPct val="115000"/>
                        </a:lnSpc>
                        <a:spcAft>
                          <a:spcPts val="0"/>
                        </a:spcAft>
                      </a:pPr>
                      <a:r>
                        <a:rPr lang="uk-UA" sz="1600">
                          <a:solidFill>
                            <a:srgbClr val="000000"/>
                          </a:solidFill>
                          <a:latin typeface="Times New Roman"/>
                          <a:ea typeface="Times New Roman"/>
                          <a:cs typeface="Times New Roman"/>
                        </a:rPr>
                        <a:t>Рівень рентабельності, %</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25,20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50,80</a:t>
                      </a:r>
                      <a:endParaRPr lang="ru-RU" sz="110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000000"/>
                          </a:solidFill>
                          <a:latin typeface="Times New Roman"/>
                          <a:ea typeface="Times New Roman"/>
                          <a:cs typeface="Times New Roman"/>
                        </a:rPr>
                        <a:t>+25,6 </a:t>
                      </a:r>
                      <a:endParaRPr lang="ru-RU" sz="1100" dirty="0">
                        <a:latin typeface="Times New Roman"/>
                        <a:ea typeface="Times New Roman"/>
                        <a:cs typeface="Times New Roman"/>
                      </a:endParaRPr>
                    </a:p>
                  </a:txBody>
                  <a:tcPr marL="51632" marR="516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755576" y="0"/>
            <a:ext cx="7194918"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384425" algn="l"/>
              </a:tabLst>
            </a:pPr>
            <a:r>
              <a:rPr kumimoji="0" lang="uk-UA"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13</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384425" algn="l"/>
              </a:tabLst>
            </a:pP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Економічні показники ефективності виробництва озимої пшениці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384425" algn="l"/>
              </a:tabLst>
            </a:pPr>
            <a:r>
              <a:rPr kumimoji="0" lang="uk-UA" b="1" i="0" u="none" strike="noStrike" cap="none" normalizeH="0" baseline="0" dirty="0" smtClean="0">
                <a:ln>
                  <a:noFill/>
                </a:ln>
                <a:solidFill>
                  <a:schemeClr val="tx1"/>
                </a:solidFill>
                <a:effectLst/>
                <a:latin typeface="Times New Roman" pitchFamily="18" charset="0"/>
                <a:cs typeface="Times New Roman" pitchFamily="18" charset="0"/>
              </a:rPr>
              <a:t>до та після застосування автоматичної системи водіння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9713"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539552" y="908720"/>
          <a:ext cx="8136903" cy="5480188"/>
        </p:xfrm>
        <a:graphic>
          <a:graphicData uri="http://schemas.openxmlformats.org/drawingml/2006/table">
            <a:tbl>
              <a:tblPr/>
              <a:tblGrid>
                <a:gridCol w="3829530"/>
                <a:gridCol w="1207319"/>
                <a:gridCol w="1223415"/>
                <a:gridCol w="1876639"/>
              </a:tblGrid>
              <a:tr h="591223">
                <a:tc>
                  <a:txBody>
                    <a:bodyPr/>
                    <a:lstStyle/>
                    <a:p>
                      <a:pPr algn="ctr">
                        <a:lnSpc>
                          <a:spcPct val="115000"/>
                        </a:lnSpc>
                        <a:spcAft>
                          <a:spcPts val="0"/>
                        </a:spcAft>
                      </a:pPr>
                      <a:r>
                        <a:rPr lang="uk-UA" sz="1600" dirty="0">
                          <a:solidFill>
                            <a:srgbClr val="000000"/>
                          </a:solidFill>
                          <a:latin typeface="Times New Roman"/>
                          <a:ea typeface="Times New Roman"/>
                          <a:cs typeface="Times New Roman"/>
                        </a:rPr>
                        <a:t>Показники</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2018 р.</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000000"/>
                          </a:solidFill>
                          <a:latin typeface="Times New Roman"/>
                          <a:ea typeface="Times New Roman"/>
                          <a:cs typeface="Times New Roman"/>
                        </a:rPr>
                        <a:t>Проект</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Відхилення, </a:t>
                      </a:r>
                      <a:endParaRPr lang="ru-RU" sz="1600">
                        <a:latin typeface="Times New Roman"/>
                        <a:ea typeface="Times New Roman"/>
                        <a:cs typeface="Times New Roman"/>
                      </a:endParaRPr>
                    </a:p>
                    <a:p>
                      <a:pPr algn="ctr">
                        <a:lnSpc>
                          <a:spcPct val="115000"/>
                        </a:lnSpc>
                        <a:spcAft>
                          <a:spcPts val="0"/>
                        </a:spcAft>
                      </a:pPr>
                      <a:r>
                        <a:rPr lang="uk-UA" sz="1600">
                          <a:solidFill>
                            <a:srgbClr val="000000"/>
                          </a:solidFill>
                          <a:latin typeface="Times New Roman"/>
                          <a:ea typeface="Times New Roman"/>
                          <a:cs typeface="Times New Roman"/>
                        </a:rPr>
                        <a:t>+/-</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Площа посіву, га</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490,17</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490,17</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Валовий збір, ц</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23591,00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23 591,00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Собівартість виробництва, тис. грн.</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5952,0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6 209,42</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257,42</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Реалізовано, ц</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31 200,00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000000"/>
                          </a:solidFill>
                          <a:latin typeface="Times New Roman"/>
                          <a:ea typeface="Times New Roman"/>
                          <a:cs typeface="Times New Roman"/>
                        </a:rPr>
                        <a:t>31 200,00</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Виручка від реалізації, тис. грн.</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9875,6</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11 856,00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1 980,40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dirty="0">
                          <a:solidFill>
                            <a:srgbClr val="000000"/>
                          </a:solidFill>
                          <a:latin typeface="Times New Roman"/>
                          <a:ea typeface="Times New Roman"/>
                          <a:cs typeface="Times New Roman"/>
                        </a:rPr>
                        <a:t>Ціна реалізації 1 ц., грн.</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latin typeface="Times New Roman"/>
                          <a:ea typeface="Times New Roman"/>
                          <a:cs typeface="Times New Roman"/>
                        </a:rPr>
                        <a:t>316,50</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380,00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63,5</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223">
                <a:tc>
                  <a:txBody>
                    <a:bodyPr/>
                    <a:lstStyle/>
                    <a:p>
                      <a:pPr>
                        <a:lnSpc>
                          <a:spcPct val="115000"/>
                        </a:lnSpc>
                        <a:spcAft>
                          <a:spcPts val="0"/>
                        </a:spcAft>
                      </a:pPr>
                      <a:r>
                        <a:rPr lang="uk-UA" sz="1600">
                          <a:solidFill>
                            <a:srgbClr val="000000"/>
                          </a:solidFill>
                          <a:latin typeface="Times New Roman"/>
                          <a:ea typeface="Times New Roman"/>
                          <a:cs typeface="Times New Roman"/>
                        </a:rPr>
                        <a:t>Собівартість реалізованої продукції,   тис. грн.</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7887,7</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8 145,12</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257,42</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Прибуток від реалізації, тис. грн.</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1987,90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3 710,88</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1 722,98</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Урожайність, ц/га</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48,13</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48,13</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Рівень товарності, %</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132,25</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132,25</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Виробнича собівартість 1 ц., грн.</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252,30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263,21</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10,91</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223">
                <a:tc>
                  <a:txBody>
                    <a:bodyPr/>
                    <a:lstStyle/>
                    <a:p>
                      <a:pPr>
                        <a:lnSpc>
                          <a:spcPct val="115000"/>
                        </a:lnSpc>
                        <a:spcAft>
                          <a:spcPts val="0"/>
                        </a:spcAft>
                      </a:pPr>
                      <a:r>
                        <a:rPr lang="uk-UA" sz="1600">
                          <a:solidFill>
                            <a:srgbClr val="000000"/>
                          </a:solidFill>
                          <a:latin typeface="Times New Roman"/>
                          <a:ea typeface="Times New Roman"/>
                          <a:cs typeface="Times New Roman"/>
                        </a:rPr>
                        <a:t>Собівартість 1 ц. реалізованої продукції, грн.</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252,81</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261,06</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8,25</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787">
                <a:tc>
                  <a:txBody>
                    <a:bodyPr/>
                    <a:lstStyle/>
                    <a:p>
                      <a:pPr>
                        <a:lnSpc>
                          <a:spcPct val="115000"/>
                        </a:lnSpc>
                        <a:spcAft>
                          <a:spcPts val="0"/>
                        </a:spcAft>
                      </a:pPr>
                      <a:r>
                        <a:rPr lang="uk-UA" sz="1600" dirty="0">
                          <a:solidFill>
                            <a:srgbClr val="000000"/>
                          </a:solidFill>
                          <a:latin typeface="Times New Roman"/>
                          <a:ea typeface="Times New Roman"/>
                          <a:cs typeface="Times New Roman"/>
                        </a:rPr>
                        <a:t>Виробничі витрати на 1 га посіву, грн.</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12142,73</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12667,89</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525,16</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12">
                <a:tc>
                  <a:txBody>
                    <a:bodyPr/>
                    <a:lstStyle/>
                    <a:p>
                      <a:pPr>
                        <a:lnSpc>
                          <a:spcPct val="115000"/>
                        </a:lnSpc>
                        <a:spcAft>
                          <a:spcPts val="0"/>
                        </a:spcAft>
                      </a:pPr>
                      <a:r>
                        <a:rPr lang="uk-UA" sz="1600">
                          <a:solidFill>
                            <a:srgbClr val="000000"/>
                          </a:solidFill>
                          <a:latin typeface="Times New Roman"/>
                          <a:ea typeface="Times New Roman"/>
                          <a:cs typeface="Times New Roman"/>
                        </a:rPr>
                        <a:t>Рівень рентабельності, %</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latin typeface="Times New Roman"/>
                          <a:ea typeface="Times New Roman"/>
                          <a:cs typeface="Times New Roman"/>
                        </a:rPr>
                        <a:t>25,20</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solidFill>
                            <a:srgbClr val="000000"/>
                          </a:solidFill>
                          <a:latin typeface="Times New Roman"/>
                          <a:ea typeface="Times New Roman"/>
                          <a:cs typeface="Times New Roman"/>
                        </a:rPr>
                        <a:t>45,6</a:t>
                      </a:r>
                      <a:endParaRPr lang="ru-RU" sz="160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dirty="0">
                          <a:solidFill>
                            <a:srgbClr val="000000"/>
                          </a:solidFill>
                          <a:latin typeface="Times New Roman"/>
                          <a:ea typeface="Times New Roman"/>
                          <a:cs typeface="Times New Roman"/>
                        </a:rPr>
                        <a:t>20,4</a:t>
                      </a:r>
                      <a:endParaRPr lang="ru-RU" sz="1600" dirty="0">
                        <a:latin typeface="Times New Roman"/>
                        <a:ea typeface="Times New Roman"/>
                        <a:cs typeface="Times New Roman"/>
                      </a:endParaRPr>
                    </a:p>
                  </a:txBody>
                  <a:tcPr marL="59784" marR="59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827584" y="0"/>
            <a:ext cx="745232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5332413" algn="l"/>
              </a:tabLst>
            </a:pPr>
            <a:r>
              <a:rPr kumimoji="0" lang="uk-UA"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Таблиця 14</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332413"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Визначення ефективності впровадження відділу з  комплексної системи управління якістю продукції і ефективним використанням ресурсів (КСУЯП і ЕВР) при вирощуванні озимої пшениці</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0"/>
            <a:ext cx="9144000" cy="7245423"/>
          </a:xfrm>
          <a:prstGeom prst="rect">
            <a:avLst/>
          </a:prstGeom>
        </p:spPr>
      </p:pic>
      <p:sp>
        <p:nvSpPr>
          <p:cNvPr id="108546" name="Rectangle 2"/>
          <p:cNvSpPr>
            <a:spLocks noChangeArrowheads="1"/>
          </p:cNvSpPr>
          <p:nvPr/>
        </p:nvSpPr>
        <p:spPr bwMode="auto">
          <a:xfrm>
            <a:off x="1187624" y="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6" name="TextBox 105"/>
          <p:cNvSpPr txBox="1"/>
          <p:nvPr/>
        </p:nvSpPr>
        <p:spPr>
          <a:xfrm>
            <a:off x="2231232" y="764704"/>
            <a:ext cx="6912768" cy="369332"/>
          </a:xfrm>
          <a:prstGeom prst="rect">
            <a:avLst/>
          </a:prstGeom>
          <a:noFill/>
        </p:spPr>
        <p:txBody>
          <a:bodyPr wrap="square" rtlCol="0">
            <a:spAutoFit/>
          </a:bodyPr>
          <a:lstStyle/>
          <a:p>
            <a:endParaRPr lang="ru-RU" dirty="0"/>
          </a:p>
        </p:txBody>
      </p:sp>
      <p:sp>
        <p:nvSpPr>
          <p:cNvPr id="2218" name="Прямоугольник 28"/>
          <p:cNvSpPr>
            <a:spLocks noChangeArrowheads="1"/>
          </p:cNvSpPr>
          <p:nvPr/>
        </p:nvSpPr>
        <p:spPr bwMode="auto">
          <a:xfrm>
            <a:off x="879649" y="858838"/>
            <a:ext cx="3005138" cy="368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від звичайної діяльності</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17" name="Прямоугольник 27"/>
          <p:cNvSpPr>
            <a:spLocks noChangeArrowheads="1"/>
          </p:cNvSpPr>
          <p:nvPr/>
        </p:nvSpPr>
        <p:spPr bwMode="auto">
          <a:xfrm>
            <a:off x="4161012" y="858838"/>
            <a:ext cx="2992437" cy="368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від надзвичайних подій</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16" name="Прямоугольник 20"/>
          <p:cNvSpPr>
            <a:spLocks noChangeArrowheads="1"/>
          </p:cNvSpPr>
          <p:nvPr/>
        </p:nvSpPr>
        <p:spPr bwMode="auto">
          <a:xfrm>
            <a:off x="879649" y="1404938"/>
            <a:ext cx="1139825" cy="1044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(збиток) від операційної діяльності</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15" name="Прямоугольник 2"/>
          <p:cNvSpPr>
            <a:spLocks noChangeArrowheads="1"/>
          </p:cNvSpPr>
          <p:nvPr/>
        </p:nvSpPr>
        <p:spPr bwMode="auto">
          <a:xfrm>
            <a:off x="1835696" y="3925888"/>
            <a:ext cx="2088232" cy="324752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Реалізація оборотних активів. Реалізація іноземної валюти. Доходи від операційної оренди. Дохід (втрати) від операційних курсових різниць. Одержані (сплачені пені, штрафи). Дохід від списання кредиторської заборгованості. Відшкодування раніше списаних активів. Одержані гранти, субсидії. Інші доходи (втрати) від операційної діяльності.</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14" name="Прямоугольник 5"/>
          <p:cNvSpPr>
            <a:spLocks noChangeArrowheads="1"/>
          </p:cNvSpPr>
          <p:nvPr/>
        </p:nvSpPr>
        <p:spPr bwMode="auto">
          <a:xfrm>
            <a:off x="3883199" y="2957512"/>
            <a:ext cx="1408881" cy="335180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Дохід (втрати) від інвестицій в асоційовані й дочірні підприємства. Дохід (втрати) від спільної діяльності дивіденди одержані. Відсотки одержані за облігаціями та іншими цінними паперами. Інші доходи від фінансових операцій.</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13" name="Прямоугольник 6"/>
          <p:cNvSpPr>
            <a:spLocks noChangeArrowheads="1"/>
          </p:cNvSpPr>
          <p:nvPr/>
        </p:nvSpPr>
        <p:spPr bwMode="auto">
          <a:xfrm>
            <a:off x="5534199" y="2957513"/>
            <a:ext cx="2062137" cy="33518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Реалізація фінансових інвестицій. Реалізація основних засобів. Реалізація нематеріальних активів. Реалізація інших н6еоборотних активів. Ліквідація необоротних активів. (дохід (втрати) від не операційних курсових різниць. Дохід від безоплатно отриманих оборотних активів. Уцінка необоротних активів і фінансових інвестицій. Інші доходи (втрати) від звичайної діяльності.</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12" name="Прямоугольник 21"/>
          <p:cNvSpPr>
            <a:spLocks noChangeArrowheads="1"/>
          </p:cNvSpPr>
          <p:nvPr/>
        </p:nvSpPr>
        <p:spPr bwMode="auto">
          <a:xfrm>
            <a:off x="2019474" y="1404938"/>
            <a:ext cx="1095375" cy="1044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(збиток) від фінансових операції</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11" name="Прямоугольник 23"/>
          <p:cNvSpPr>
            <a:spLocks noChangeArrowheads="1"/>
          </p:cNvSpPr>
          <p:nvPr/>
        </p:nvSpPr>
        <p:spPr bwMode="auto">
          <a:xfrm>
            <a:off x="3194224" y="1404938"/>
            <a:ext cx="1306513" cy="1044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(збиток) від іншої звичайної діяльності</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10" name="Прямоугольник 22"/>
          <p:cNvSpPr>
            <a:spLocks noChangeArrowheads="1"/>
          </p:cNvSpPr>
          <p:nvPr/>
        </p:nvSpPr>
        <p:spPr bwMode="auto">
          <a:xfrm>
            <a:off x="4762674" y="1404938"/>
            <a:ext cx="2390775" cy="11636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Втрати від стихійного лиха. Втрати від технічних катастроф і аварій. Відшкодування збитків від надзвичайних подій. Інші надзвичайні доходи й витрати</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09" name="Прямоугольник 8"/>
          <p:cNvSpPr>
            <a:spLocks noChangeArrowheads="1"/>
          </p:cNvSpPr>
          <p:nvPr/>
        </p:nvSpPr>
        <p:spPr bwMode="auto">
          <a:xfrm>
            <a:off x="879649" y="2744788"/>
            <a:ext cx="1139825" cy="1044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(збиток) від операційної діяльності</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08" name="Прямоугольник 7"/>
          <p:cNvSpPr>
            <a:spLocks noChangeArrowheads="1"/>
          </p:cNvSpPr>
          <p:nvPr/>
        </p:nvSpPr>
        <p:spPr bwMode="auto">
          <a:xfrm>
            <a:off x="2171874" y="2744788"/>
            <a:ext cx="1139825" cy="1044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Прибуток від іншої операційної діяльності</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07" name="Прямоугольник 1"/>
          <p:cNvSpPr>
            <a:spLocks noChangeArrowheads="1"/>
          </p:cNvSpPr>
          <p:nvPr/>
        </p:nvSpPr>
        <p:spPr bwMode="auto">
          <a:xfrm>
            <a:off x="879649" y="3925888"/>
            <a:ext cx="1028055" cy="1044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Реалізація продукції, товарів, робіт, послуг</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2206" name="Прямая со стрелкой 24"/>
          <p:cNvSpPr>
            <a:spLocks noChangeShapeType="1"/>
          </p:cNvSpPr>
          <p:nvPr/>
        </p:nvSpPr>
        <p:spPr bwMode="auto">
          <a:xfrm rot="5400000">
            <a:off x="2509217" y="1316832"/>
            <a:ext cx="182563"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05" name="Прямая со стрелкой 25"/>
          <p:cNvSpPr>
            <a:spLocks noChangeShapeType="1"/>
          </p:cNvSpPr>
          <p:nvPr/>
        </p:nvSpPr>
        <p:spPr bwMode="auto">
          <a:xfrm rot="5400000">
            <a:off x="3626817" y="1316832"/>
            <a:ext cx="182563"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04" name="Прямая со стрелкой 13"/>
          <p:cNvSpPr>
            <a:spLocks noChangeShapeType="1"/>
          </p:cNvSpPr>
          <p:nvPr/>
        </p:nvSpPr>
        <p:spPr bwMode="auto">
          <a:xfrm rot="5400000">
            <a:off x="1357487" y="2655888"/>
            <a:ext cx="1841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03" name="Прямая со стрелкой 14"/>
          <p:cNvSpPr>
            <a:spLocks noChangeShapeType="1"/>
          </p:cNvSpPr>
          <p:nvPr/>
        </p:nvSpPr>
        <p:spPr bwMode="auto">
          <a:xfrm rot="16200000" flipH="1">
            <a:off x="2717974" y="2649538"/>
            <a:ext cx="184150" cy="12700"/>
          </a:xfrm>
          <a:prstGeom prst="bentConnector3">
            <a:avLst>
              <a:gd name="adj1" fmla="val 50000"/>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02" name="Прямая со стрелкой 3"/>
          <p:cNvSpPr>
            <a:spLocks noChangeShapeType="1"/>
          </p:cNvSpPr>
          <p:nvPr/>
        </p:nvSpPr>
        <p:spPr bwMode="auto">
          <a:xfrm rot="5400000">
            <a:off x="1378124" y="3856038"/>
            <a:ext cx="1428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01" name="Прямая со стрелкой 4"/>
          <p:cNvSpPr>
            <a:spLocks noChangeShapeType="1"/>
          </p:cNvSpPr>
          <p:nvPr/>
        </p:nvSpPr>
        <p:spPr bwMode="auto">
          <a:xfrm rot="5400000">
            <a:off x="2743374" y="3856038"/>
            <a:ext cx="1428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00" name="Прямая со стрелкой 26"/>
          <p:cNvSpPr>
            <a:spLocks noChangeShapeType="1"/>
          </p:cNvSpPr>
          <p:nvPr/>
        </p:nvSpPr>
        <p:spPr bwMode="auto">
          <a:xfrm rot="16200000" flipH="1">
            <a:off x="6131099" y="1304925"/>
            <a:ext cx="182563" cy="23813"/>
          </a:xfrm>
          <a:prstGeom prst="bentConnector3">
            <a:avLst>
              <a:gd name="adj1" fmla="val 49565"/>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99" name="Прямая со стрелкой 15"/>
          <p:cNvSpPr>
            <a:spLocks noChangeShapeType="1"/>
          </p:cNvSpPr>
          <p:nvPr/>
        </p:nvSpPr>
        <p:spPr bwMode="auto">
          <a:xfrm rot="16200000" flipH="1">
            <a:off x="2924349" y="2536825"/>
            <a:ext cx="207963" cy="23813"/>
          </a:xfrm>
          <a:prstGeom prst="bentConnector3">
            <a:avLst>
              <a:gd name="adj1" fmla="val 4962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198" name="Прямая со стрелкой 9"/>
          <p:cNvSpPr>
            <a:spLocks noChangeShapeType="1"/>
          </p:cNvSpPr>
          <p:nvPr/>
        </p:nvSpPr>
        <p:spPr bwMode="auto">
          <a:xfrm>
            <a:off x="3040237" y="2651125"/>
            <a:ext cx="14605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97" name="Прямая со стрелкой 10"/>
          <p:cNvSpPr>
            <a:spLocks noChangeShapeType="1"/>
          </p:cNvSpPr>
          <p:nvPr/>
        </p:nvSpPr>
        <p:spPr bwMode="auto">
          <a:xfrm rot="5400000">
            <a:off x="4348336" y="2805113"/>
            <a:ext cx="3079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96" name="Прямая со стрелкой 16"/>
          <p:cNvSpPr>
            <a:spLocks noChangeShapeType="1"/>
          </p:cNvSpPr>
          <p:nvPr/>
        </p:nvSpPr>
        <p:spPr bwMode="auto">
          <a:xfrm rot="5400000">
            <a:off x="1390030" y="2504282"/>
            <a:ext cx="119063"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95" name="Прямая со стрелкой 17"/>
          <p:cNvSpPr>
            <a:spLocks noChangeShapeType="1"/>
          </p:cNvSpPr>
          <p:nvPr/>
        </p:nvSpPr>
        <p:spPr bwMode="auto">
          <a:xfrm>
            <a:off x="1449562" y="2563813"/>
            <a:ext cx="1354137"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94" name="Прямая со стрелкой 29"/>
          <p:cNvSpPr>
            <a:spLocks noChangeShapeType="1"/>
          </p:cNvSpPr>
          <p:nvPr/>
        </p:nvSpPr>
        <p:spPr bwMode="auto">
          <a:xfrm rot="5400000">
            <a:off x="3919711" y="538163"/>
            <a:ext cx="14287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93" name="Прямая со стрелкой 30"/>
          <p:cNvSpPr>
            <a:spLocks noChangeShapeType="1"/>
          </p:cNvSpPr>
          <p:nvPr/>
        </p:nvSpPr>
        <p:spPr bwMode="auto">
          <a:xfrm>
            <a:off x="2316337" y="609600"/>
            <a:ext cx="3217862"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92" name="Прямая со стрелкой 31"/>
          <p:cNvSpPr>
            <a:spLocks noChangeShapeType="1"/>
          </p:cNvSpPr>
          <p:nvPr/>
        </p:nvSpPr>
        <p:spPr bwMode="auto">
          <a:xfrm rot="5400000">
            <a:off x="2190924" y="735013"/>
            <a:ext cx="25082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91" name="Прямая со стрелкой 32"/>
          <p:cNvSpPr>
            <a:spLocks noChangeShapeType="1"/>
          </p:cNvSpPr>
          <p:nvPr/>
        </p:nvSpPr>
        <p:spPr bwMode="auto">
          <a:xfrm rot="5400000">
            <a:off x="5408786" y="735013"/>
            <a:ext cx="25082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90" name="Прямая со стрелкой 18"/>
          <p:cNvSpPr>
            <a:spLocks noChangeShapeType="1"/>
          </p:cNvSpPr>
          <p:nvPr/>
        </p:nvSpPr>
        <p:spPr bwMode="auto">
          <a:xfrm flipV="1">
            <a:off x="4502324" y="1989138"/>
            <a:ext cx="153988" cy="12700"/>
          </a:xfrm>
          <a:prstGeom prst="bentConnector3">
            <a:avLst>
              <a:gd name="adj1" fmla="val 49486"/>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189" name="Прямая со стрелкой 19"/>
          <p:cNvSpPr>
            <a:spLocks noChangeShapeType="1"/>
          </p:cNvSpPr>
          <p:nvPr/>
        </p:nvSpPr>
        <p:spPr bwMode="auto">
          <a:xfrm rot="5400000">
            <a:off x="4246737" y="2398713"/>
            <a:ext cx="8191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88" name="Прямая со стрелкой 11"/>
          <p:cNvSpPr>
            <a:spLocks noChangeShapeType="1"/>
          </p:cNvSpPr>
          <p:nvPr/>
        </p:nvSpPr>
        <p:spPr bwMode="auto">
          <a:xfrm>
            <a:off x="4656312" y="2805113"/>
            <a:ext cx="18161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87" name="Прямая со стрелкой 12"/>
          <p:cNvSpPr>
            <a:spLocks noChangeShapeType="1"/>
          </p:cNvSpPr>
          <p:nvPr/>
        </p:nvSpPr>
        <p:spPr bwMode="auto">
          <a:xfrm rot="5400000">
            <a:off x="6395418" y="2882107"/>
            <a:ext cx="153987"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19" name="Rectangle 171"/>
          <p:cNvSpPr>
            <a:spLocks noChangeArrowheads="1"/>
          </p:cNvSpPr>
          <p:nvPr/>
        </p:nvSpPr>
        <p:spPr bwMode="auto">
          <a:xfrm>
            <a:off x="1187624"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1047750" algn="l"/>
                <a:tab pos="3195638" algn="ctr"/>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232" name="Rectangle 184"/>
          <p:cNvSpPr>
            <a:spLocks noChangeArrowheads="1"/>
          </p:cNvSpPr>
          <p:nvPr/>
        </p:nvSpPr>
        <p:spPr bwMode="auto">
          <a:xfrm>
            <a:off x="5220072" y="6334780"/>
            <a:ext cx="4104456" cy="5232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ru-RU" sz="10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1. Склад прибутку підприємства</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33" name="Прямоугольник 33"/>
          <p:cNvSpPr>
            <a:spLocks noChangeArrowheads="1"/>
          </p:cNvSpPr>
          <p:nvPr/>
        </p:nvSpPr>
        <p:spPr bwMode="auto">
          <a:xfrm>
            <a:off x="2627784" y="188640"/>
            <a:ext cx="2706687" cy="368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Calibri" pitchFamily="34" charset="0"/>
                <a:cs typeface="Arial" pitchFamily="34" charset="0"/>
              </a:rPr>
              <a:t>Прибуток підприємства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9713" b="9908"/>
          <a:stretch>
            <a:fillRect/>
          </a:stretch>
        </p:blipFill>
        <p:spPr>
          <a:xfrm>
            <a:off x="0" y="0"/>
            <a:ext cx="9144000" cy="6858000"/>
          </a:xfrm>
          <a:prstGeom prst="rect">
            <a:avLst/>
          </a:prstGeom>
        </p:spPr>
      </p:pic>
      <p:sp>
        <p:nvSpPr>
          <p:cNvPr id="108546" name="Rectangle 2"/>
          <p:cNvSpPr>
            <a:spLocks noChangeArrowheads="1"/>
          </p:cNvSpPr>
          <p:nvPr/>
        </p:nvSpPr>
        <p:spPr bwMode="auto">
          <a:xfrm>
            <a:off x="1475656" y="4046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3" name="Rectangle 11"/>
          <p:cNvSpPr>
            <a:spLocks noChangeArrowheads="1"/>
          </p:cNvSpPr>
          <p:nvPr/>
        </p:nvSpPr>
        <p:spPr bwMode="auto">
          <a:xfrm>
            <a:off x="1475656" y="40465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1043608" y="2348880"/>
            <a:ext cx="7272808" cy="1200329"/>
          </a:xfrm>
          <a:prstGeom prst="rect">
            <a:avLst/>
          </a:prstGeom>
          <a:noFill/>
        </p:spPr>
        <p:txBody>
          <a:bodyPr wrap="square" rtlCol="0">
            <a:spAutoFit/>
          </a:bodyPr>
          <a:lstStyle/>
          <a:p>
            <a:pPr algn="ctr"/>
            <a:r>
              <a:rPr lang="ru-RU" sz="7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Дякую</a:t>
            </a:r>
            <a:r>
              <a:rPr lang="ru-RU"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за </a:t>
            </a:r>
            <a:r>
              <a:rPr lang="ru-RU" sz="7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увагу</a:t>
            </a:r>
            <a:r>
              <a:rPr lang="ru-RU"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t>
            </a:r>
            <a:endParaRPr lang="ru-RU"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fotooboi-podsolnukhi-na-belom-fone.jpg"/>
          <p:cNvPicPr>
            <a:picLocks noChangeAspect="1"/>
          </p:cNvPicPr>
          <p:nvPr/>
        </p:nvPicPr>
        <p:blipFill>
          <a:blip r:embed="rId2" cstate="print"/>
          <a:srcRect r="25566" b="4819"/>
          <a:stretch>
            <a:fillRect/>
          </a:stretch>
        </p:blipFill>
        <p:spPr>
          <a:xfrm>
            <a:off x="0" y="1"/>
            <a:ext cx="9144000" cy="7245423"/>
          </a:xfrm>
          <a:prstGeom prst="rect">
            <a:avLst/>
          </a:prstGeom>
        </p:spPr>
      </p:pic>
      <p:graphicFrame>
        <p:nvGraphicFramePr>
          <p:cNvPr id="7" name="Таблица 6"/>
          <p:cNvGraphicFramePr>
            <a:graphicFrameLocks noGrp="1"/>
          </p:cNvGraphicFramePr>
          <p:nvPr/>
        </p:nvGraphicFramePr>
        <p:xfrm>
          <a:off x="467544" y="1052736"/>
          <a:ext cx="8280920" cy="5184574"/>
        </p:xfrm>
        <a:graphic>
          <a:graphicData uri="http://schemas.openxmlformats.org/drawingml/2006/table">
            <a:tbl>
              <a:tblPr/>
              <a:tblGrid>
                <a:gridCol w="1305175"/>
                <a:gridCol w="1592573"/>
                <a:gridCol w="1408637"/>
                <a:gridCol w="1408637"/>
                <a:gridCol w="1305175"/>
                <a:gridCol w="1260723"/>
              </a:tblGrid>
              <a:tr h="638999">
                <a:tc rowSpan="2">
                  <a:txBody>
                    <a:bodyPr/>
                    <a:lstStyle/>
                    <a:p>
                      <a:pPr marL="24130" algn="ctr">
                        <a:lnSpc>
                          <a:spcPct val="115000"/>
                        </a:lnSpc>
                        <a:spcAft>
                          <a:spcPts val="0"/>
                        </a:spcAft>
                      </a:pPr>
                      <a:r>
                        <a:rPr lang="uk-UA" sz="1600" dirty="0">
                          <a:latin typeface="Times New Roman"/>
                          <a:ea typeface="Times New Roman"/>
                          <a:cs typeface="Times New Roman"/>
                        </a:rPr>
                        <a:t>Роки</a:t>
                      </a:r>
                      <a:endParaRPr lang="ru-RU" sz="1600" dirty="0">
                        <a:latin typeface="Times New Roman"/>
                        <a:ea typeface="Times New Roman"/>
                        <a:cs typeface="Times New Roman"/>
                      </a:endParaRPr>
                    </a:p>
                  </a:txBody>
                  <a:tcPr marL="64168" marR="38002" marT="19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600">
                          <a:latin typeface="Times New Roman"/>
                          <a:ea typeface="Times New Roman"/>
                          <a:cs typeface="Times New Roman"/>
                        </a:rPr>
                        <a:t>Фінансовий результат до </a:t>
                      </a:r>
                      <a:endParaRPr lang="ru-RU" sz="1600">
                        <a:latin typeface="Times New Roman"/>
                        <a:ea typeface="Times New Roman"/>
                        <a:cs typeface="Times New Roman"/>
                      </a:endParaRPr>
                    </a:p>
                    <a:p>
                      <a:pPr algn="ctr">
                        <a:lnSpc>
                          <a:spcPct val="115000"/>
                        </a:lnSpc>
                        <a:spcAft>
                          <a:spcPts val="0"/>
                        </a:spcAft>
                      </a:pPr>
                      <a:r>
                        <a:rPr lang="uk-UA" sz="1600">
                          <a:latin typeface="Times New Roman"/>
                          <a:ea typeface="Times New Roman"/>
                          <a:cs typeface="Times New Roman"/>
                        </a:rPr>
                        <a:t>оподаткування, млн. грн.</a:t>
                      </a:r>
                      <a:endParaRPr lang="ru-RU" sz="1600">
                        <a:latin typeface="Times New Roman"/>
                        <a:ea typeface="Times New Roman"/>
                        <a:cs typeface="Times New Roman"/>
                      </a:endParaRPr>
                    </a:p>
                  </a:txBody>
                  <a:tcPr marL="64168" marR="38002" marT="193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4130" algn="ctr">
                        <a:lnSpc>
                          <a:spcPct val="115000"/>
                        </a:lnSpc>
                        <a:spcAft>
                          <a:spcPts val="0"/>
                        </a:spcAft>
                      </a:pPr>
                      <a:r>
                        <a:rPr lang="uk-UA" sz="1600">
                          <a:latin typeface="Times New Roman"/>
                          <a:ea typeface="Times New Roman"/>
                          <a:cs typeface="Times New Roman"/>
                        </a:rPr>
                        <a:t>Підприємства, які одержали прибуток</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pPr>
                      <a:r>
                        <a:rPr lang="uk-UA" sz="1600">
                          <a:latin typeface="Times New Roman"/>
                          <a:ea typeface="Times New Roman"/>
                          <a:cs typeface="Times New Roman"/>
                        </a:rPr>
                        <a:t>Підприємства, які одержали збиток</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561202">
                <a:tc vMerge="1">
                  <a:txBody>
                    <a:bodyPr/>
                    <a:lstStyle/>
                    <a:p>
                      <a:endParaRPr lang="ru-RU"/>
                    </a:p>
                  </a:txBody>
                  <a:tcPr/>
                </a:tc>
                <a:tc vMerge="1">
                  <a:txBody>
                    <a:bodyPr/>
                    <a:lstStyle/>
                    <a:p>
                      <a:endParaRPr lang="ru-RU"/>
                    </a:p>
                  </a:txBody>
                  <a:tcPr/>
                </a:tc>
                <a:tc>
                  <a:txBody>
                    <a:bodyPr/>
                    <a:lstStyle/>
                    <a:p>
                      <a:pPr marL="3175" indent="-3175" algn="ctr">
                        <a:lnSpc>
                          <a:spcPct val="115000"/>
                        </a:lnSpc>
                        <a:spcAft>
                          <a:spcPts val="0"/>
                        </a:spcAft>
                      </a:pPr>
                      <a:r>
                        <a:rPr lang="uk-UA" sz="1600">
                          <a:latin typeface="Times New Roman"/>
                          <a:ea typeface="Times New Roman"/>
                          <a:cs typeface="Times New Roman"/>
                        </a:rPr>
                        <a:t>у % до загальної кількості підприємств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7470" marR="73025" algn="ctr">
                        <a:lnSpc>
                          <a:spcPct val="115000"/>
                        </a:lnSpc>
                        <a:spcAft>
                          <a:spcPts val="0"/>
                        </a:spcAft>
                      </a:pPr>
                      <a:r>
                        <a:rPr lang="uk-UA" sz="1600">
                          <a:latin typeface="Times New Roman"/>
                          <a:ea typeface="Times New Roman"/>
                          <a:cs typeface="Times New Roman"/>
                        </a:rPr>
                        <a:t>фінансовий результат, млн. грн.</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indent="-3175" algn="ctr">
                        <a:lnSpc>
                          <a:spcPct val="115000"/>
                        </a:lnSpc>
                        <a:spcAft>
                          <a:spcPts val="0"/>
                        </a:spcAft>
                      </a:pPr>
                      <a:r>
                        <a:rPr lang="uk-UA" sz="1600" dirty="0">
                          <a:latin typeface="Times New Roman"/>
                          <a:ea typeface="Times New Roman"/>
                          <a:cs typeface="Times New Roman"/>
                        </a:rPr>
                        <a:t>у % до загальної кількості підприємств </a:t>
                      </a:r>
                      <a:endParaRPr lang="ru-RU" sz="1600" dirty="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ctr">
                        <a:lnSpc>
                          <a:spcPct val="115000"/>
                        </a:lnSpc>
                        <a:spcAft>
                          <a:spcPts val="0"/>
                        </a:spcAft>
                      </a:pPr>
                      <a:r>
                        <a:rPr lang="uk-UA" sz="1600">
                          <a:latin typeface="Times New Roman"/>
                          <a:ea typeface="Times New Roman"/>
                          <a:cs typeface="Times New Roman"/>
                        </a:rPr>
                        <a:t>фінансовий </a:t>
                      </a:r>
                      <a:endParaRPr lang="ru-RU" sz="1600">
                        <a:latin typeface="Times New Roman"/>
                        <a:ea typeface="Times New Roman"/>
                        <a:cs typeface="Times New Roman"/>
                      </a:endParaRPr>
                    </a:p>
                    <a:p>
                      <a:pPr algn="ctr">
                        <a:lnSpc>
                          <a:spcPct val="115000"/>
                        </a:lnSpc>
                        <a:spcAft>
                          <a:spcPts val="0"/>
                        </a:spcAft>
                      </a:pPr>
                      <a:r>
                        <a:rPr lang="uk-UA" sz="1600">
                          <a:latin typeface="Times New Roman"/>
                          <a:ea typeface="Times New Roman"/>
                          <a:cs typeface="Times New Roman"/>
                        </a:rPr>
                        <a:t>результат, млн. грн.</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17291,8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69,5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22306,1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30,5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 algn="ctr">
                        <a:lnSpc>
                          <a:spcPct val="115000"/>
                        </a:lnSpc>
                        <a:spcAft>
                          <a:spcPts val="0"/>
                        </a:spcAft>
                      </a:pPr>
                      <a:r>
                        <a:rPr lang="uk-UA" sz="1600" dirty="0">
                          <a:latin typeface="Times New Roman"/>
                          <a:ea typeface="Times New Roman"/>
                          <a:cs typeface="Times New Roman"/>
                        </a:rPr>
                        <a:t>5014,3 </a:t>
                      </a:r>
                      <a:endParaRPr lang="ru-RU" sz="1600" dirty="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2011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25565,9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83,0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30615,2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17,0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 algn="ctr">
                        <a:lnSpc>
                          <a:spcPct val="115000"/>
                        </a:lnSpc>
                        <a:spcAft>
                          <a:spcPts val="0"/>
                        </a:spcAft>
                      </a:pPr>
                      <a:r>
                        <a:rPr lang="uk-UA" sz="1600">
                          <a:latin typeface="Times New Roman"/>
                          <a:ea typeface="Times New Roman"/>
                          <a:cs typeface="Times New Roman"/>
                        </a:rPr>
                        <a:t>5049,3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26992,7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78,3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33906,7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21,7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 algn="ctr">
                        <a:lnSpc>
                          <a:spcPct val="115000"/>
                        </a:lnSpc>
                        <a:spcAft>
                          <a:spcPts val="0"/>
                        </a:spcAft>
                      </a:pPr>
                      <a:r>
                        <a:rPr lang="uk-UA" sz="1600">
                          <a:latin typeface="Times New Roman"/>
                          <a:ea typeface="Times New Roman"/>
                          <a:cs typeface="Times New Roman"/>
                        </a:rPr>
                        <a:t>6914,0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2013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15147,3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79,9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26496,5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20,1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 algn="ctr">
                        <a:lnSpc>
                          <a:spcPct val="115000"/>
                        </a:lnSpc>
                        <a:spcAft>
                          <a:spcPts val="0"/>
                        </a:spcAft>
                      </a:pPr>
                      <a:r>
                        <a:rPr lang="uk-UA" sz="1600">
                          <a:latin typeface="Times New Roman"/>
                          <a:ea typeface="Times New Roman"/>
                          <a:cs typeface="Times New Roman"/>
                        </a:rPr>
                        <a:t>11349,2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2014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21677,4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84,2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52171,0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15,8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 algn="ctr">
                        <a:lnSpc>
                          <a:spcPct val="115000"/>
                        </a:lnSpc>
                        <a:spcAft>
                          <a:spcPts val="0"/>
                        </a:spcAft>
                      </a:pPr>
                      <a:r>
                        <a:rPr lang="uk-UA" sz="1600">
                          <a:latin typeface="Times New Roman"/>
                          <a:ea typeface="Times New Roman"/>
                          <a:cs typeface="Times New Roman"/>
                        </a:rPr>
                        <a:t>30493,6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103137,6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88,5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7305" algn="ctr">
                        <a:lnSpc>
                          <a:spcPct val="115000"/>
                        </a:lnSpc>
                        <a:spcAft>
                          <a:spcPts val="0"/>
                        </a:spcAft>
                      </a:pPr>
                      <a:r>
                        <a:rPr lang="uk-UA" sz="1600">
                          <a:latin typeface="Times New Roman"/>
                          <a:ea typeface="Times New Roman"/>
                          <a:cs typeface="Times New Roman"/>
                        </a:rPr>
                        <a:t>128880,2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11,5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 algn="ctr">
                        <a:lnSpc>
                          <a:spcPct val="115000"/>
                        </a:lnSpc>
                        <a:spcAft>
                          <a:spcPts val="0"/>
                        </a:spcAft>
                      </a:pPr>
                      <a:r>
                        <a:rPr lang="uk-UA" sz="1600">
                          <a:latin typeface="Times New Roman"/>
                          <a:ea typeface="Times New Roman"/>
                          <a:cs typeface="Times New Roman"/>
                        </a:rPr>
                        <a:t>25742,6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2016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91109,5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dirty="0">
                          <a:latin typeface="Times New Roman"/>
                          <a:ea typeface="Times New Roman"/>
                          <a:cs typeface="Times New Roman"/>
                        </a:rPr>
                        <a:t>87,8 </a:t>
                      </a:r>
                      <a:endParaRPr lang="ru-RU" sz="1600" dirty="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7305" algn="ctr">
                        <a:lnSpc>
                          <a:spcPct val="115000"/>
                        </a:lnSpc>
                        <a:spcAft>
                          <a:spcPts val="0"/>
                        </a:spcAft>
                      </a:pPr>
                      <a:r>
                        <a:rPr lang="uk-UA" sz="1600">
                          <a:latin typeface="Times New Roman"/>
                          <a:ea typeface="Times New Roman"/>
                          <a:cs typeface="Times New Roman"/>
                        </a:rPr>
                        <a:t>103942,2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12,2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 algn="ctr">
                        <a:lnSpc>
                          <a:spcPct val="115000"/>
                        </a:lnSpc>
                        <a:spcAft>
                          <a:spcPts val="0"/>
                        </a:spcAft>
                      </a:pPr>
                      <a:r>
                        <a:rPr lang="uk-UA" sz="1600">
                          <a:latin typeface="Times New Roman"/>
                          <a:ea typeface="Times New Roman"/>
                          <a:cs typeface="Times New Roman"/>
                        </a:rPr>
                        <a:t>12832,7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2017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69344,1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86,2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89876,7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13,8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 algn="ctr">
                        <a:lnSpc>
                          <a:spcPct val="115000"/>
                        </a:lnSpc>
                        <a:spcAft>
                          <a:spcPts val="0"/>
                        </a:spcAft>
                      </a:pPr>
                      <a:r>
                        <a:rPr lang="uk-UA" sz="1600">
                          <a:latin typeface="Times New Roman"/>
                          <a:ea typeface="Times New Roman"/>
                          <a:cs typeface="Times New Roman"/>
                        </a:rPr>
                        <a:t>20532,6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97">
                <a:tc>
                  <a:txBody>
                    <a:bodyPr/>
                    <a:lstStyle/>
                    <a:p>
                      <a:pPr marL="29210">
                        <a:lnSpc>
                          <a:spcPct val="115000"/>
                        </a:lnSpc>
                        <a:spcAft>
                          <a:spcPts val="0"/>
                        </a:spcAft>
                      </a:pPr>
                      <a:r>
                        <a:rPr lang="uk-UA" sz="1600">
                          <a:latin typeface="Times New Roman"/>
                          <a:ea typeface="Times New Roman"/>
                          <a:cs typeface="Times New Roman"/>
                        </a:rPr>
                        <a:t>2018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8575" algn="ctr">
                        <a:lnSpc>
                          <a:spcPct val="115000"/>
                        </a:lnSpc>
                        <a:spcAft>
                          <a:spcPts val="0"/>
                        </a:spcAft>
                      </a:pPr>
                      <a:r>
                        <a:rPr lang="uk-UA" sz="1600">
                          <a:latin typeface="Times New Roman"/>
                          <a:ea typeface="Times New Roman"/>
                          <a:cs typeface="Times New Roman"/>
                        </a:rPr>
                        <a:t>60131,1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89,0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670" algn="ctr">
                        <a:lnSpc>
                          <a:spcPct val="115000"/>
                        </a:lnSpc>
                        <a:spcAft>
                          <a:spcPts val="0"/>
                        </a:spcAft>
                      </a:pPr>
                      <a:r>
                        <a:rPr lang="uk-UA" sz="1600">
                          <a:latin typeface="Times New Roman"/>
                          <a:ea typeface="Times New Roman"/>
                          <a:cs typeface="Times New Roman"/>
                        </a:rPr>
                        <a:t>86424,2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210" algn="ctr">
                        <a:lnSpc>
                          <a:spcPct val="115000"/>
                        </a:lnSpc>
                        <a:spcAft>
                          <a:spcPts val="0"/>
                        </a:spcAft>
                      </a:pPr>
                      <a:r>
                        <a:rPr lang="uk-UA" sz="1600">
                          <a:latin typeface="Times New Roman"/>
                          <a:ea typeface="Times New Roman"/>
                          <a:cs typeface="Times New Roman"/>
                        </a:rPr>
                        <a:t>11,0 </a:t>
                      </a:r>
                      <a:endParaRPr lang="ru-RU" sz="160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0480" algn="ctr">
                        <a:lnSpc>
                          <a:spcPct val="115000"/>
                        </a:lnSpc>
                        <a:spcAft>
                          <a:spcPts val="0"/>
                        </a:spcAft>
                      </a:pPr>
                      <a:r>
                        <a:rPr lang="uk-UA" sz="1600" dirty="0">
                          <a:latin typeface="Times New Roman"/>
                          <a:ea typeface="Times New Roman"/>
                          <a:cs typeface="Times New Roman"/>
                        </a:rPr>
                        <a:t>26291,1 </a:t>
                      </a:r>
                      <a:endParaRPr lang="ru-RU" sz="1600" dirty="0">
                        <a:latin typeface="Times New Roman"/>
                        <a:ea typeface="Times New Roman"/>
                        <a:cs typeface="Times New Roman"/>
                      </a:endParaRPr>
                    </a:p>
                  </a:txBody>
                  <a:tcPr marL="64168" marR="38002" marT="1931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467544" y="0"/>
            <a:ext cx="8311506" cy="1154162"/>
          </a:xfrm>
          <a:prstGeom prst="rect">
            <a:avLst/>
          </a:prstGeom>
          <a:noFill/>
          <a:ln w="9525">
            <a:noFill/>
            <a:miter lim="800000"/>
            <a:headEnd/>
            <a:tailEnd/>
          </a:ln>
          <a:effectLst/>
        </p:spPr>
        <p:txBody>
          <a:bodyPr vert="horz" wrap="none" lIns="6348" tIns="45720" rIns="-6348" bIns="0" numCol="1" anchor="ctr" anchorCtr="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1</a:t>
            </a:r>
            <a:endParaRPr kumimoji="0" lang="ru-RU"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Фінансові результати до оподаткування сільськогосподарських підприємств </a:t>
            </a: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України 2010-2018 рр. </a:t>
            </a:r>
            <a:endParaRPr kumimoji="0" lang="ru-RU" sz="16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1"/>
            <a:ext cx="9144000" cy="7245423"/>
          </a:xfrm>
          <a:prstGeom prst="rect">
            <a:avLst/>
          </a:prstGeom>
        </p:spPr>
      </p:pic>
      <p:graphicFrame>
        <p:nvGraphicFramePr>
          <p:cNvPr id="6" name="Таблица 5"/>
          <p:cNvGraphicFramePr>
            <a:graphicFrameLocks noGrp="1"/>
          </p:cNvGraphicFramePr>
          <p:nvPr/>
        </p:nvGraphicFramePr>
        <p:xfrm>
          <a:off x="539552" y="764704"/>
          <a:ext cx="8352934" cy="5750425"/>
        </p:xfrm>
        <a:graphic>
          <a:graphicData uri="http://schemas.openxmlformats.org/drawingml/2006/table">
            <a:tbl>
              <a:tblPr/>
              <a:tblGrid>
                <a:gridCol w="2773402"/>
                <a:gridCol w="932649"/>
                <a:gridCol w="932649"/>
                <a:gridCol w="932649"/>
                <a:gridCol w="932649"/>
                <a:gridCol w="932649"/>
                <a:gridCol w="916287"/>
              </a:tblGrid>
              <a:tr h="990865">
                <a:tc>
                  <a:txBody>
                    <a:bodyPr/>
                    <a:lstStyle/>
                    <a:p>
                      <a:pPr algn="ctr">
                        <a:lnSpc>
                          <a:spcPct val="115000"/>
                        </a:lnSpc>
                        <a:spcAft>
                          <a:spcPts val="0"/>
                        </a:spcAft>
                      </a:pPr>
                      <a:r>
                        <a:rPr lang="uk-UA" sz="1600" b="0" dirty="0">
                          <a:latin typeface="Times New Roman"/>
                          <a:ea typeface="Times New Roman"/>
                          <a:cs typeface="Times New Roman"/>
                        </a:rPr>
                        <a:t>Показники</a:t>
                      </a:r>
                      <a:endParaRPr lang="ru-RU" sz="1600" b="0"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0">
                          <a:latin typeface="Times New Roman"/>
                          <a:ea typeface="Times New Roman"/>
                          <a:cs typeface="Times New Roman"/>
                        </a:rPr>
                        <a:t>2014 р.</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0">
                          <a:latin typeface="Times New Roman"/>
                          <a:ea typeface="Times New Roman"/>
                          <a:cs typeface="Times New Roman"/>
                        </a:rPr>
                        <a:t>2015 р.</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0" dirty="0">
                          <a:latin typeface="Times New Roman"/>
                          <a:ea typeface="Times New Roman"/>
                          <a:cs typeface="Times New Roman"/>
                        </a:rPr>
                        <a:t>2016 р.</a:t>
                      </a:r>
                      <a:endParaRPr lang="ru-RU" sz="1600" b="0"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0">
                          <a:latin typeface="Times New Roman"/>
                          <a:ea typeface="Times New Roman"/>
                          <a:cs typeface="Times New Roman"/>
                        </a:rPr>
                        <a:t>2017 р.</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0">
                          <a:latin typeface="Times New Roman"/>
                          <a:ea typeface="Times New Roman"/>
                          <a:cs typeface="Times New Roman"/>
                        </a:rPr>
                        <a:t>2018 р.</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b="0">
                          <a:latin typeface="Times New Roman"/>
                          <a:ea typeface="Times New Roman"/>
                          <a:cs typeface="Times New Roman"/>
                        </a:rPr>
                        <a:t>2018 р. </a:t>
                      </a:r>
                      <a:endParaRPr lang="ru-RU" sz="1600" b="0">
                        <a:latin typeface="Times New Roman"/>
                        <a:ea typeface="Times New Roman"/>
                        <a:cs typeface="Times New Roman"/>
                      </a:endParaRPr>
                    </a:p>
                    <a:p>
                      <a:pPr algn="ctr">
                        <a:lnSpc>
                          <a:spcPct val="115000"/>
                        </a:lnSpc>
                        <a:spcAft>
                          <a:spcPts val="0"/>
                        </a:spcAft>
                      </a:pPr>
                      <a:r>
                        <a:rPr lang="uk-UA" sz="1600" b="0">
                          <a:latin typeface="Times New Roman"/>
                          <a:ea typeface="Times New Roman"/>
                          <a:cs typeface="Times New Roman"/>
                        </a:rPr>
                        <a:t> у % до </a:t>
                      </a:r>
                      <a:endParaRPr lang="ru-RU" sz="1600" b="0">
                        <a:latin typeface="Times New Roman"/>
                        <a:ea typeface="Times New Roman"/>
                        <a:cs typeface="Times New Roman"/>
                      </a:endParaRPr>
                    </a:p>
                    <a:p>
                      <a:pPr algn="ctr">
                        <a:lnSpc>
                          <a:spcPct val="115000"/>
                        </a:lnSpc>
                        <a:spcAft>
                          <a:spcPts val="0"/>
                        </a:spcAft>
                      </a:pPr>
                      <a:r>
                        <a:rPr lang="uk-UA" sz="1600" b="0">
                          <a:latin typeface="Times New Roman"/>
                          <a:ea typeface="Times New Roman"/>
                          <a:cs typeface="Times New Roman"/>
                        </a:rPr>
                        <a:t>2014 р.</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1043">
                <a:tc>
                  <a:txBody>
                    <a:bodyPr/>
                    <a:lstStyle/>
                    <a:p>
                      <a:pPr>
                        <a:lnSpc>
                          <a:spcPct val="115000"/>
                        </a:lnSpc>
                        <a:spcAft>
                          <a:spcPts val="0"/>
                        </a:spcAft>
                      </a:pPr>
                      <a:r>
                        <a:rPr lang="uk-UA" sz="1600" b="0" dirty="0">
                          <a:latin typeface="Times New Roman"/>
                          <a:ea typeface="Times New Roman"/>
                          <a:cs typeface="Times New Roman"/>
                        </a:rPr>
                        <a:t>Обсяг виробництва продукції в постійних цінах 2010 р. тис. грн. – всього</a:t>
                      </a:r>
                      <a:r>
                        <a:rPr lang="ru-RU" sz="1600" b="0" dirty="0">
                          <a:latin typeface="Times New Roman"/>
                          <a:ea typeface="Times New Roman"/>
                          <a:cs typeface="Times New Roman"/>
                        </a:rPr>
                        <a:t>:</a:t>
                      </a: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10 383,50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12 531,10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12 208,14</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13 294,74</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12 295,91</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118,42</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576">
                <a:tc>
                  <a:txBody>
                    <a:bodyPr/>
                    <a:lstStyle/>
                    <a:p>
                      <a:pPr>
                        <a:lnSpc>
                          <a:spcPct val="115000"/>
                        </a:lnSpc>
                        <a:spcAft>
                          <a:spcPts val="0"/>
                        </a:spcAft>
                      </a:pPr>
                      <a:r>
                        <a:rPr lang="uk-UA" sz="1600" b="0">
                          <a:latin typeface="Times New Roman"/>
                          <a:ea typeface="Times New Roman"/>
                          <a:cs typeface="Times New Roman"/>
                        </a:rPr>
                        <a:t>Обсяг продажу продукції,</a:t>
                      </a:r>
                      <a:endParaRPr lang="ru-RU" sz="1600" b="0">
                        <a:latin typeface="Times New Roman"/>
                        <a:ea typeface="Times New Roman"/>
                        <a:cs typeface="Times New Roman"/>
                      </a:endParaRPr>
                    </a:p>
                    <a:p>
                      <a:pPr>
                        <a:lnSpc>
                          <a:spcPct val="115000"/>
                        </a:lnSpc>
                        <a:spcAft>
                          <a:spcPts val="0"/>
                        </a:spcAft>
                      </a:pPr>
                      <a:r>
                        <a:rPr lang="uk-UA" sz="1600" b="0">
                          <a:latin typeface="Times New Roman"/>
                          <a:ea typeface="Times New Roman"/>
                          <a:cs typeface="Times New Roman"/>
                        </a:rPr>
                        <a:t>тис. грн. - всього</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18592,1</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29406,5</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39917,4</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44 032,00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52 319,00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р. </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89">
                <a:tc>
                  <a:txBody>
                    <a:bodyPr/>
                    <a:lstStyle/>
                    <a:p>
                      <a:pPr>
                        <a:lnSpc>
                          <a:spcPct val="115000"/>
                        </a:lnSpc>
                        <a:spcAft>
                          <a:spcPts val="0"/>
                        </a:spcAft>
                      </a:pPr>
                      <a:r>
                        <a:rPr lang="uk-UA" sz="1600" b="0">
                          <a:latin typeface="Times New Roman"/>
                          <a:ea typeface="Times New Roman"/>
                          <a:cs typeface="Times New Roman"/>
                        </a:rPr>
                        <a:t>Власний капітал, тис. грн.</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30 760,00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42 540,00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46 048,00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62 141,00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68 066,00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р.</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687">
                <a:tc>
                  <a:txBody>
                    <a:bodyPr/>
                    <a:lstStyle/>
                    <a:p>
                      <a:pPr>
                        <a:lnSpc>
                          <a:spcPct val="115000"/>
                        </a:lnSpc>
                        <a:spcAft>
                          <a:spcPts val="0"/>
                        </a:spcAft>
                      </a:pPr>
                      <a:r>
                        <a:rPr lang="uk-UA" sz="1600" b="0">
                          <a:latin typeface="Times New Roman"/>
                          <a:ea typeface="Times New Roman"/>
                          <a:cs typeface="Times New Roman"/>
                        </a:rPr>
                        <a:t>Авансований капітал, тис. грн.</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35 277,00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44 511,00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48 246,00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72 288,00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86 551,00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р.</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89">
                <a:tc>
                  <a:txBody>
                    <a:bodyPr/>
                    <a:lstStyle/>
                    <a:p>
                      <a:pPr>
                        <a:lnSpc>
                          <a:spcPct val="115000"/>
                        </a:lnSpc>
                        <a:spcAft>
                          <a:spcPts val="0"/>
                        </a:spcAft>
                      </a:pPr>
                      <a:r>
                        <a:rPr lang="uk-UA" sz="1600" b="0">
                          <a:latin typeface="Times New Roman"/>
                          <a:ea typeface="Times New Roman"/>
                          <a:cs typeface="Times New Roman"/>
                        </a:rPr>
                        <a:t>Кількість працюючих, чол.</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77</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85</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91</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77</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78</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101,30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89">
                <a:tc>
                  <a:txBody>
                    <a:bodyPr/>
                    <a:lstStyle/>
                    <a:p>
                      <a:pPr>
                        <a:lnSpc>
                          <a:spcPct val="115000"/>
                        </a:lnSpc>
                        <a:spcAft>
                          <a:spcPts val="0"/>
                        </a:spcAft>
                      </a:pPr>
                      <a:r>
                        <a:rPr lang="uk-UA" sz="1600" b="0">
                          <a:latin typeface="Times New Roman"/>
                          <a:ea typeface="Times New Roman"/>
                          <a:cs typeface="Times New Roman"/>
                        </a:rPr>
                        <a:t>Чистий прибуток, тис. грн.</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19 714,00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30 277,00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40 794,00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44 032,00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52 319,00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р.</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41">
                <a:tc>
                  <a:txBody>
                    <a:bodyPr/>
                    <a:lstStyle/>
                    <a:p>
                      <a:pPr>
                        <a:lnSpc>
                          <a:spcPct val="115000"/>
                        </a:lnSpc>
                        <a:spcAft>
                          <a:spcPts val="0"/>
                        </a:spcAft>
                      </a:pPr>
                      <a:r>
                        <a:rPr lang="uk-UA" sz="1600" b="0" dirty="0">
                          <a:latin typeface="Times New Roman"/>
                          <a:ea typeface="Times New Roman"/>
                          <a:cs typeface="Times New Roman"/>
                        </a:rPr>
                        <a:t>Площа с-г угідь, га</a:t>
                      </a:r>
                      <a:r>
                        <a:rPr lang="ru-RU" sz="1600" b="0" dirty="0">
                          <a:latin typeface="Times New Roman"/>
                          <a:ea typeface="Times New Roman"/>
                          <a:cs typeface="Times New Roman"/>
                        </a:rPr>
                        <a:t>.</a:t>
                      </a: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2 662,00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2 677,00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2 606,00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2 614,37</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2 440,31</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91,67</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89">
                <a:tc>
                  <a:txBody>
                    <a:bodyPr/>
                    <a:lstStyle/>
                    <a:p>
                      <a:pPr>
                        <a:lnSpc>
                          <a:spcPct val="115000"/>
                        </a:lnSpc>
                        <a:spcAft>
                          <a:spcPts val="0"/>
                        </a:spcAft>
                      </a:pPr>
                      <a:r>
                        <a:rPr lang="uk-UA" sz="1600" b="0">
                          <a:latin typeface="Times New Roman"/>
                          <a:ea typeface="Times New Roman"/>
                          <a:cs typeface="Times New Roman"/>
                        </a:rPr>
                        <a:t>в т.ч.: рілля</a:t>
                      </a:r>
                      <a:endParaRPr lang="ru-RU" sz="1600" b="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2 478,00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2 478,00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2 421,00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2 409,73</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2 259,58</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91,19</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968">
                <a:tc>
                  <a:txBody>
                    <a:bodyPr/>
                    <a:lstStyle/>
                    <a:p>
                      <a:pPr>
                        <a:lnSpc>
                          <a:spcPct val="115000"/>
                        </a:lnSpc>
                        <a:spcAft>
                          <a:spcPts val="0"/>
                        </a:spcAft>
                      </a:pPr>
                      <a:r>
                        <a:rPr lang="uk-UA" sz="1600" b="0">
                          <a:latin typeface="Times New Roman"/>
                          <a:ea typeface="Times New Roman"/>
                          <a:cs typeface="Times New Roman"/>
                        </a:rPr>
                        <a:t>взято в оренду с-г угідь, га</a:t>
                      </a:r>
                      <a:r>
                        <a:rPr lang="ru-RU" sz="1600" b="0">
                          <a:latin typeface="Times New Roman"/>
                          <a:ea typeface="Times New Roman"/>
                          <a:cs typeface="Times New Roman"/>
                        </a:rPr>
                        <a:t>.</a:t>
                      </a: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2 633,00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2 648,00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2 577,00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2 585,37</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2 411,31</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91,58</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89">
                <a:tc>
                  <a:txBody>
                    <a:bodyPr/>
                    <a:lstStyle/>
                    <a:p>
                      <a:pPr>
                        <a:lnSpc>
                          <a:spcPct val="115000"/>
                        </a:lnSpc>
                        <a:spcAft>
                          <a:spcPts val="0"/>
                        </a:spcAft>
                      </a:pPr>
                      <a:r>
                        <a:rPr lang="uk-UA" sz="1600" b="0">
                          <a:latin typeface="Times New Roman"/>
                          <a:ea typeface="Times New Roman"/>
                          <a:cs typeface="Times New Roman"/>
                        </a:rPr>
                        <a:t>в т.ч.: ріллі, га</a:t>
                      </a:r>
                      <a:r>
                        <a:rPr lang="ru-RU" sz="1600" b="0">
                          <a:latin typeface="Times New Roman"/>
                          <a:ea typeface="Times New Roman"/>
                          <a:cs typeface="Times New Roman"/>
                        </a:rPr>
                        <a:t>.</a:t>
                      </a: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2 449,00</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2 449,00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2 392,00</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2 409,73</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latin typeface="Times New Roman"/>
                          <a:ea typeface="Times New Roman"/>
                          <a:cs typeface="Times New Roman"/>
                        </a:rPr>
                        <a:t>2 259,58</a:t>
                      </a:r>
                      <a:endParaRPr lang="ru-RU" sz="1400" b="1">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latin typeface="Times New Roman"/>
                          <a:ea typeface="Times New Roman"/>
                          <a:cs typeface="Times New Roman"/>
                        </a:rPr>
                        <a:t>92,27</a:t>
                      </a:r>
                      <a:endParaRPr lang="ru-RU" sz="1400" b="1" dirty="0">
                        <a:latin typeface="Times New Roman"/>
                        <a:ea typeface="Times New Roman"/>
                        <a:cs typeface="Times New Roman"/>
                      </a:endParaRPr>
                    </a:p>
                  </a:txBody>
                  <a:tcPr marL="64673" marR="646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899592" y="0"/>
            <a:ext cx="792088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3257550" algn="l"/>
              </a:tabLst>
            </a:pPr>
            <a:r>
              <a:rPr kumimoji="0" lang="uk-UA"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2</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3257550" algn="l"/>
              </a:tabLst>
            </a:pP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Розміри ТОВ «СПП ЛАНА»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tab pos="3257550" algn="l"/>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1"/>
            <a:ext cx="9144000" cy="7245423"/>
          </a:xfrm>
          <a:prstGeom prst="rect">
            <a:avLst/>
          </a:prstGeom>
        </p:spPr>
      </p:pic>
      <p:sp>
        <p:nvSpPr>
          <p:cNvPr id="1054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Диаграмма 6"/>
          <p:cNvGraphicFramePr/>
          <p:nvPr/>
        </p:nvGraphicFramePr>
        <p:xfrm>
          <a:off x="611560" y="260648"/>
          <a:ext cx="8136904"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105475" name="Rectangle 3"/>
          <p:cNvSpPr>
            <a:spLocks noChangeArrowheads="1"/>
          </p:cNvSpPr>
          <p:nvPr/>
        </p:nvSpPr>
        <p:spPr bwMode="auto">
          <a:xfrm>
            <a:off x="755576" y="5517232"/>
            <a:ext cx="799288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8100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2. Структура товарної продукції підприємства в середньому за 5 років, %</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4451" b="4819"/>
          <a:stretch>
            <a:fillRect/>
          </a:stretch>
        </p:blipFill>
        <p:spPr>
          <a:xfrm>
            <a:off x="0" y="1"/>
            <a:ext cx="9144000" cy="7245423"/>
          </a:xfrm>
          <a:prstGeom prst="rect">
            <a:avLst/>
          </a:prstGeom>
        </p:spPr>
      </p:pic>
      <p:graphicFrame>
        <p:nvGraphicFramePr>
          <p:cNvPr id="5" name="Таблица 4"/>
          <p:cNvGraphicFramePr>
            <a:graphicFrameLocks noGrp="1"/>
          </p:cNvGraphicFramePr>
          <p:nvPr/>
        </p:nvGraphicFramePr>
        <p:xfrm>
          <a:off x="0" y="764704"/>
          <a:ext cx="8892481" cy="6486671"/>
        </p:xfrm>
        <a:graphic>
          <a:graphicData uri="http://schemas.openxmlformats.org/drawingml/2006/table">
            <a:tbl>
              <a:tblPr/>
              <a:tblGrid>
                <a:gridCol w="2249569"/>
                <a:gridCol w="1004899"/>
                <a:gridCol w="1004899"/>
                <a:gridCol w="970522"/>
                <a:gridCol w="1028701"/>
                <a:gridCol w="1004899"/>
                <a:gridCol w="814496"/>
                <a:gridCol w="814496"/>
              </a:tblGrid>
              <a:tr h="386292">
                <a:tc rowSpan="2">
                  <a:txBody>
                    <a:bodyPr/>
                    <a:lstStyle/>
                    <a:p>
                      <a:pPr algn="ctr">
                        <a:lnSpc>
                          <a:spcPct val="115000"/>
                        </a:lnSpc>
                        <a:spcAft>
                          <a:spcPts val="0"/>
                        </a:spcAft>
                      </a:pPr>
                      <a:r>
                        <a:rPr lang="uk-UA" sz="1200" dirty="0">
                          <a:latin typeface="Times New Roman"/>
                          <a:ea typeface="Times New Roman"/>
                          <a:cs typeface="Times New Roman"/>
                        </a:rPr>
                        <a:t>Показники</a:t>
                      </a:r>
                      <a:endParaRPr lang="ru-RU" sz="120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400" b="0" dirty="0" smtClean="0">
                          <a:latin typeface="Times New Roman"/>
                          <a:ea typeface="Times New Roman"/>
                          <a:cs typeface="Times New Roman"/>
                        </a:rPr>
                        <a:t>2014 р.</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400" b="0">
                          <a:latin typeface="Times New Roman"/>
                          <a:ea typeface="Times New Roman"/>
                          <a:cs typeface="Times New Roman"/>
                        </a:rPr>
                        <a:t>2015 р.</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400" b="0">
                          <a:latin typeface="Times New Roman"/>
                          <a:ea typeface="Times New Roman"/>
                          <a:cs typeface="Times New Roman"/>
                        </a:rPr>
                        <a:t>2016 р.</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400" b="0">
                          <a:latin typeface="Times New Roman"/>
                          <a:ea typeface="Times New Roman"/>
                          <a:cs typeface="Times New Roman"/>
                        </a:rPr>
                        <a:t>2017 р.</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uk-UA" sz="1400" b="0">
                          <a:latin typeface="Times New Roman"/>
                          <a:ea typeface="Times New Roman"/>
                          <a:cs typeface="Times New Roman"/>
                        </a:rPr>
                        <a:t>2018 р.</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400" b="0" dirty="0">
                          <a:latin typeface="Times New Roman"/>
                          <a:ea typeface="Times New Roman"/>
                          <a:cs typeface="Times New Roman"/>
                        </a:rPr>
                        <a:t>2018 р. до 2014 р.</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1776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uk-UA" sz="1400" b="0">
                          <a:latin typeface="Times New Roman"/>
                          <a:ea typeface="Times New Roman"/>
                          <a:cs typeface="Times New Roman"/>
                        </a:rPr>
                        <a:t>+; -</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Чистий дохід від реалізації,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19714</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30277</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40794</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44032</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52319</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32605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2р</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439">
                <a:tc>
                  <a:txBody>
                    <a:bodyPr/>
                    <a:lstStyle/>
                    <a:p>
                      <a:pPr>
                        <a:lnSpc>
                          <a:spcPct val="115000"/>
                        </a:lnSpc>
                        <a:spcAft>
                          <a:spcPts val="0"/>
                        </a:spcAft>
                      </a:pPr>
                      <a:r>
                        <a:rPr lang="uk-UA" sz="1200">
                          <a:latin typeface="Times New Roman"/>
                          <a:ea typeface="Times New Roman"/>
                          <a:cs typeface="Times New Roman"/>
                        </a:rPr>
                        <a:t>Собівартість реалізованої продукції,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11298</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17788</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34004</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27243</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40816</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29518</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 р</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Валовий прибуток,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8416</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12489</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6790</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16789</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11503</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3087</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136,7</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dirty="0">
                          <a:latin typeface="Times New Roman"/>
                          <a:ea typeface="Times New Roman"/>
                          <a:cs typeface="Times New Roman"/>
                        </a:rPr>
                        <a:t>Інші операційні доходи, тис. грн.</a:t>
                      </a:r>
                      <a:endParaRPr lang="ru-RU" sz="120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1867</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4097</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865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197</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45</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-1822</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2,4</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Адміністративні витрати,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1045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1613</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2011</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1635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2082</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1037</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199,2</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306">
                <a:tc>
                  <a:txBody>
                    <a:bodyPr/>
                    <a:lstStyle/>
                    <a:p>
                      <a:pPr>
                        <a:lnSpc>
                          <a:spcPct val="115000"/>
                        </a:lnSpc>
                        <a:spcAft>
                          <a:spcPts val="0"/>
                        </a:spcAft>
                      </a:pPr>
                      <a:r>
                        <a:rPr lang="uk-UA" sz="1200">
                          <a:latin typeface="Times New Roman"/>
                          <a:ea typeface="Times New Roman"/>
                          <a:cs typeface="Times New Roman"/>
                        </a:rPr>
                        <a:t>Витрати на збут,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383</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888</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769</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830</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2064</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Інші операційні витрати,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525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1151</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1271</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559</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380</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-145</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72,4</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439">
                <a:tc>
                  <a:txBody>
                    <a:bodyPr/>
                    <a:lstStyle/>
                    <a:p>
                      <a:pPr algn="just">
                        <a:lnSpc>
                          <a:spcPct val="115000"/>
                        </a:lnSpc>
                        <a:spcAft>
                          <a:spcPts val="0"/>
                        </a:spcAft>
                      </a:pPr>
                      <a:r>
                        <a:rPr lang="uk-UA" sz="1200">
                          <a:latin typeface="Times New Roman"/>
                          <a:ea typeface="Times New Roman"/>
                          <a:cs typeface="Times New Roman"/>
                        </a:rPr>
                        <a:t>Фінансовий результат від операційної діяльності,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8330</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12934</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3604</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13962</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7022</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-1308</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84,29</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Інші фінансові доходи,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98</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33</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49</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22</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47">
                <a:tc>
                  <a:txBody>
                    <a:bodyPr/>
                    <a:lstStyle/>
                    <a:p>
                      <a:pPr algn="ctr">
                        <a:lnSpc>
                          <a:spcPct val="115000"/>
                        </a:lnSpc>
                        <a:spcAft>
                          <a:spcPts val="0"/>
                        </a:spcAft>
                      </a:pPr>
                      <a:r>
                        <a:rPr lang="uk-UA" sz="1200">
                          <a:latin typeface="Times New Roman"/>
                          <a:ea typeface="Times New Roman"/>
                          <a:cs typeface="Times New Roman"/>
                        </a:rPr>
                        <a:t>Інші доходи,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2752</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4</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Фінансові витрати,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1000</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1237</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129</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650</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1038</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378</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103,8</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147">
                <a:tc>
                  <a:txBody>
                    <a:bodyPr/>
                    <a:lstStyle/>
                    <a:p>
                      <a:pPr algn="ctr">
                        <a:lnSpc>
                          <a:spcPct val="115000"/>
                        </a:lnSpc>
                        <a:spcAft>
                          <a:spcPts val="0"/>
                        </a:spcAft>
                      </a:pPr>
                      <a:r>
                        <a:rPr lang="uk-UA" sz="1200">
                          <a:latin typeface="Times New Roman"/>
                          <a:ea typeface="Times New Roman"/>
                          <a:cs typeface="Times New Roman"/>
                        </a:rPr>
                        <a:t>Інші витрати,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185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20</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145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439">
                <a:tc>
                  <a:txBody>
                    <a:bodyPr/>
                    <a:lstStyle/>
                    <a:p>
                      <a:pPr>
                        <a:lnSpc>
                          <a:spcPct val="115000"/>
                        </a:lnSpc>
                        <a:spcAft>
                          <a:spcPts val="0"/>
                        </a:spcAft>
                      </a:pPr>
                      <a:r>
                        <a:rPr lang="uk-UA" sz="1200">
                          <a:latin typeface="Times New Roman"/>
                          <a:ea typeface="Times New Roman"/>
                          <a:cs typeface="Times New Roman"/>
                        </a:rPr>
                        <a:t>Фінансовий результат до оподаткування,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7330</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11795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3508</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16093</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5865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-1465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80,01</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92">
                <a:tc>
                  <a:txBody>
                    <a:bodyPr/>
                    <a:lstStyle/>
                    <a:p>
                      <a:pPr>
                        <a:lnSpc>
                          <a:spcPct val="115000"/>
                        </a:lnSpc>
                        <a:spcAft>
                          <a:spcPts val="0"/>
                        </a:spcAft>
                      </a:pPr>
                      <a:r>
                        <a:rPr lang="uk-UA" sz="1200">
                          <a:latin typeface="Times New Roman"/>
                          <a:ea typeface="Times New Roman"/>
                          <a:cs typeface="Times New Roman"/>
                        </a:rPr>
                        <a:t>Чистий фінансовий результат, тис. грн.</a:t>
                      </a:r>
                      <a:endParaRPr lang="ru-RU" sz="120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7330</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11795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3508</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16093</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5865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a:latin typeface="Times New Roman"/>
                          <a:ea typeface="Times New Roman"/>
                          <a:cs typeface="Times New Roman"/>
                        </a:rPr>
                        <a:t>-1465</a:t>
                      </a:r>
                      <a:endParaRPr lang="ru-RU" sz="1400" b="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0" dirty="0">
                          <a:latin typeface="Times New Roman"/>
                          <a:ea typeface="Times New Roman"/>
                          <a:cs typeface="Times New Roman"/>
                        </a:rPr>
                        <a:t>80,01</a:t>
                      </a:r>
                      <a:endParaRPr lang="ru-RU" sz="1400" b="0" dirty="0">
                        <a:latin typeface="Times New Roman"/>
                        <a:ea typeface="Times New Roman"/>
                        <a:cs typeface="Times New Roman"/>
                      </a:endParaRPr>
                    </a:p>
                  </a:txBody>
                  <a:tcPr marL="41333" marR="41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6497" name="Rectangle 1"/>
          <p:cNvSpPr>
            <a:spLocks noChangeArrowheads="1"/>
          </p:cNvSpPr>
          <p:nvPr/>
        </p:nvSpPr>
        <p:spPr bwMode="auto">
          <a:xfrm>
            <a:off x="1297721" y="138499"/>
            <a:ext cx="699877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r" defTabSz="914400" rtl="0" eaLnBrk="1" fontAlgn="base" latinLnBrk="0" hangingPunct="1">
              <a:spcBef>
                <a:spcPct val="0"/>
              </a:spcBef>
              <a:spcAft>
                <a:spcPct val="0"/>
              </a:spcAft>
              <a:buClrTx/>
              <a:buSzTx/>
              <a:buFontTx/>
              <a:buNone/>
              <a:tabLst>
                <a:tab pos="449263" algn="l"/>
                <a:tab pos="3257550" algn="l"/>
              </a:tabLst>
            </a:pPr>
            <a:r>
              <a:rPr kumimoji="0" lang="uk-UA"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3</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spcBef>
                <a:spcPct val="0"/>
              </a:spcBef>
              <a:spcAft>
                <a:spcPct val="0"/>
              </a:spcAft>
              <a:buClrTx/>
              <a:buSzTx/>
              <a:buFontTx/>
              <a:buNone/>
              <a:tabLst>
                <a:tab pos="449263" algn="l"/>
                <a:tab pos="3257550" algn="l"/>
              </a:tabLst>
            </a:pP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Фінансові результати та склад прибутку ТОВ «СПП ЛАНА»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1"/>
            <a:ext cx="9144000" cy="7245423"/>
          </a:xfrm>
          <a:prstGeom prst="rect">
            <a:avLst/>
          </a:prstGeom>
        </p:spPr>
      </p:pic>
      <p:graphicFrame>
        <p:nvGraphicFramePr>
          <p:cNvPr id="13" name="Таблица 12"/>
          <p:cNvGraphicFramePr>
            <a:graphicFrameLocks noGrp="1"/>
          </p:cNvGraphicFramePr>
          <p:nvPr/>
        </p:nvGraphicFramePr>
        <p:xfrm>
          <a:off x="827583" y="1412775"/>
          <a:ext cx="7416826" cy="4886880"/>
        </p:xfrm>
        <a:graphic>
          <a:graphicData uri="http://schemas.openxmlformats.org/drawingml/2006/table">
            <a:tbl>
              <a:tblPr/>
              <a:tblGrid>
                <a:gridCol w="2108411"/>
                <a:gridCol w="852337"/>
                <a:gridCol w="852337"/>
                <a:gridCol w="852337"/>
                <a:gridCol w="852337"/>
                <a:gridCol w="852337"/>
                <a:gridCol w="1046730"/>
              </a:tblGrid>
              <a:tr h="894858">
                <a:tc>
                  <a:txBody>
                    <a:bodyPr/>
                    <a:lstStyle/>
                    <a:p>
                      <a:pPr algn="ctr">
                        <a:lnSpc>
                          <a:spcPct val="115000"/>
                        </a:lnSpc>
                        <a:spcAft>
                          <a:spcPts val="0"/>
                        </a:spcAft>
                      </a:pPr>
                      <a:r>
                        <a:rPr lang="uk-UA" sz="1600">
                          <a:solidFill>
                            <a:srgbClr val="000000"/>
                          </a:solidFill>
                          <a:latin typeface="Times New Roman"/>
                          <a:ea typeface="Times New Roman"/>
                          <a:cs typeface="Times New Roman"/>
                        </a:rPr>
                        <a:t>Показники</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2014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2015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2016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2017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2018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2018 р. до 2014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8439">
                <a:tc>
                  <a:txBody>
                    <a:bodyPr/>
                    <a:lstStyle/>
                    <a:p>
                      <a:pPr algn="ctr">
                        <a:lnSpc>
                          <a:spcPct val="115000"/>
                        </a:lnSpc>
                        <a:spcAft>
                          <a:spcPts val="0"/>
                        </a:spcAft>
                      </a:pPr>
                      <a:r>
                        <a:rPr lang="uk-UA" sz="1600">
                          <a:solidFill>
                            <a:srgbClr val="000000"/>
                          </a:solidFill>
                          <a:latin typeface="Times New Roman"/>
                          <a:ea typeface="Times New Roman"/>
                          <a:cs typeface="Times New Roman"/>
                        </a:rPr>
                        <a:t>Виручка від реалізації сільськогосподарської продукції,  тис. грн.</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19 714</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30 277</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dirty="0">
                          <a:latin typeface="Times New Roman"/>
                          <a:ea typeface="Times New Roman"/>
                          <a:cs typeface="Times New Roman"/>
                        </a:rPr>
                        <a:t>40 794</a:t>
                      </a:r>
                      <a:endParaRPr lang="ru-RU" sz="1600" dirty="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44 032</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52 319</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latin typeface="Times New Roman"/>
                          <a:ea typeface="Times New Roman"/>
                          <a:cs typeface="Times New Roman"/>
                        </a:rPr>
                        <a:t>2,5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9087">
                <a:tc>
                  <a:txBody>
                    <a:bodyPr/>
                    <a:lstStyle/>
                    <a:p>
                      <a:pPr algn="ctr">
                        <a:lnSpc>
                          <a:spcPct val="115000"/>
                        </a:lnSpc>
                        <a:spcAft>
                          <a:spcPts val="0"/>
                        </a:spcAft>
                      </a:pPr>
                      <a:r>
                        <a:rPr lang="uk-UA" sz="1600" dirty="0">
                          <a:solidFill>
                            <a:srgbClr val="000000"/>
                          </a:solidFill>
                          <a:latin typeface="Times New Roman"/>
                          <a:ea typeface="Times New Roman"/>
                          <a:cs typeface="Times New Roman"/>
                        </a:rPr>
                        <a:t>Собівартість реалізованої продукції, </a:t>
                      </a:r>
                      <a:r>
                        <a:rPr lang="uk-UA" sz="1600" dirty="0" smtClean="0">
                          <a:solidFill>
                            <a:srgbClr val="000000"/>
                          </a:solidFill>
                          <a:latin typeface="Times New Roman"/>
                          <a:ea typeface="Times New Roman"/>
                          <a:cs typeface="Times New Roman"/>
                        </a:rPr>
                        <a:t> </a:t>
                      </a:r>
                      <a:r>
                        <a:rPr lang="uk-UA" sz="1600" dirty="0">
                          <a:solidFill>
                            <a:srgbClr val="000000"/>
                          </a:solidFill>
                          <a:latin typeface="Times New Roman"/>
                          <a:ea typeface="Times New Roman"/>
                          <a:cs typeface="Times New Roman"/>
                        </a:rPr>
                        <a:t>тис. грн.</a:t>
                      </a:r>
                      <a:endParaRPr lang="ru-RU" sz="1600" dirty="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11 298</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17 788</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34 004</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27 243</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40 816</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3,5 р.</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57">
                <a:tc>
                  <a:txBody>
                    <a:bodyPr/>
                    <a:lstStyle/>
                    <a:p>
                      <a:pPr algn="ctr">
                        <a:lnSpc>
                          <a:spcPct val="115000"/>
                        </a:lnSpc>
                        <a:spcAft>
                          <a:spcPts val="0"/>
                        </a:spcAft>
                      </a:pPr>
                      <a:r>
                        <a:rPr lang="uk-UA" sz="1600">
                          <a:solidFill>
                            <a:srgbClr val="000000"/>
                          </a:solidFill>
                          <a:latin typeface="Times New Roman"/>
                          <a:ea typeface="Times New Roman"/>
                          <a:cs typeface="Times New Roman"/>
                        </a:rPr>
                        <a:t>Прибуток (збиток) від реалізації, тис. грн.</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8 416</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12 489</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6 790</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16 789</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11 503</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136,68</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8439">
                <a:tc>
                  <a:txBody>
                    <a:bodyPr/>
                    <a:lstStyle/>
                    <a:p>
                      <a:pPr algn="ctr">
                        <a:lnSpc>
                          <a:spcPct val="115000"/>
                        </a:lnSpc>
                        <a:spcAft>
                          <a:spcPts val="0"/>
                        </a:spcAft>
                      </a:pPr>
                      <a:r>
                        <a:rPr lang="uk-UA" sz="1600">
                          <a:solidFill>
                            <a:srgbClr val="000000"/>
                          </a:solidFill>
                          <a:latin typeface="Times New Roman"/>
                          <a:ea typeface="Times New Roman"/>
                          <a:cs typeface="Times New Roman"/>
                        </a:rPr>
                        <a:t>Рівень рентабельності  (збитковості) с-г продукції, %</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74,49</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70,21</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19,97</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61,63</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a:solidFill>
                            <a:srgbClr val="000000"/>
                          </a:solidFill>
                          <a:latin typeface="Times New Roman"/>
                          <a:ea typeface="Times New Roman"/>
                          <a:cs typeface="Times New Roman"/>
                        </a:rPr>
                        <a:t>28,18</a:t>
                      </a:r>
                      <a:endParaRPr lang="ru-RU" sz="160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600" dirty="0">
                          <a:solidFill>
                            <a:srgbClr val="000000"/>
                          </a:solidFill>
                          <a:latin typeface="Times New Roman"/>
                          <a:ea typeface="Times New Roman"/>
                          <a:cs typeface="Times New Roman"/>
                        </a:rPr>
                        <a:t>-</a:t>
                      </a:r>
                      <a:endParaRPr lang="ru-RU" sz="1600" dirty="0">
                        <a:latin typeface="Times New Roman"/>
                        <a:ea typeface="Times New Roman"/>
                        <a:cs typeface="Times New Roman"/>
                      </a:endParaRPr>
                    </a:p>
                  </a:txBody>
                  <a:tcPr marL="66368" marR="663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7525" name="Rectangle 5"/>
          <p:cNvSpPr>
            <a:spLocks noChangeArrowheads="1"/>
          </p:cNvSpPr>
          <p:nvPr/>
        </p:nvSpPr>
        <p:spPr bwMode="auto">
          <a:xfrm>
            <a:off x="827584" y="260648"/>
            <a:ext cx="7361502" cy="13388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r" defTabSz="914400" rtl="0" eaLnBrk="0" fontAlgn="base" latinLnBrk="0" hangingPunct="0">
              <a:lnSpc>
                <a:spcPct val="150000"/>
              </a:lnSpc>
              <a:spcBef>
                <a:spcPct val="0"/>
              </a:spcBef>
              <a:spcAft>
                <a:spcPct val="0"/>
              </a:spcAft>
              <a:buClrTx/>
              <a:buSzTx/>
              <a:buFontTx/>
              <a:buNone/>
              <a:tabLst>
                <a:tab pos="449263" algn="l"/>
                <a:tab pos="3257550" algn="l"/>
              </a:tabLst>
            </a:pPr>
            <a:r>
              <a:rPr kumimoji="0" lang="uk-UA"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4</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50000"/>
              </a:lnSpc>
              <a:spcBef>
                <a:spcPct val="0"/>
              </a:spcBef>
              <a:spcAft>
                <a:spcPct val="0"/>
              </a:spcAft>
              <a:buClrTx/>
              <a:buSzTx/>
              <a:buFontTx/>
              <a:buNone/>
              <a:tabLst>
                <a:tab pos="449263" algn="l"/>
                <a:tab pos="3257550" algn="l"/>
              </a:tabLst>
            </a:pP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Економічна ефективність сільськогосподарського виробництва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50000"/>
              </a:lnSpc>
              <a:spcBef>
                <a:spcPct val="0"/>
              </a:spcBef>
              <a:spcAft>
                <a:spcPct val="0"/>
              </a:spcAft>
              <a:buClrTx/>
              <a:buSzTx/>
              <a:buFontTx/>
              <a:buNone/>
              <a:tabLst>
                <a:tab pos="449263" algn="l"/>
                <a:tab pos="3257550" algn="l"/>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1"/>
            <a:ext cx="9144000" cy="7245423"/>
          </a:xfrm>
          <a:prstGeom prst="rect">
            <a:avLst/>
          </a:prstGeom>
        </p:spPr>
      </p:pic>
      <p:sp>
        <p:nvSpPr>
          <p:cNvPr id="1085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Диаграмма 5"/>
          <p:cNvGraphicFramePr/>
          <p:nvPr/>
        </p:nvGraphicFramePr>
        <p:xfrm>
          <a:off x="467544" y="260648"/>
          <a:ext cx="7524328" cy="4725144"/>
        </p:xfrm>
        <a:graphic>
          <a:graphicData uri="http://schemas.openxmlformats.org/drawingml/2006/chart">
            <c:chart xmlns:c="http://schemas.openxmlformats.org/drawingml/2006/chart" xmlns:r="http://schemas.openxmlformats.org/officeDocument/2006/relationships" r:id="rId3"/>
          </a:graphicData>
        </a:graphic>
      </p:graphicFrame>
      <p:sp>
        <p:nvSpPr>
          <p:cNvPr id="108547" name="Rectangle 3"/>
          <p:cNvSpPr>
            <a:spLocks noChangeArrowheads="1"/>
          </p:cNvSpPr>
          <p:nvPr/>
        </p:nvSpPr>
        <p:spPr bwMode="auto">
          <a:xfrm>
            <a:off x="251520" y="5260558"/>
            <a:ext cx="84249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tab pos="5438775" algn="l"/>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Рис.3 Динаміка рівня рентабельності ТОВ «СПП ЛАНА» за 5 років,%</a:t>
            </a:r>
            <a:endParaRPr kumimoji="0" lang="uk-UA"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tooboi-podsolnukhi-na-belom-fone.jpg"/>
          <p:cNvPicPr>
            <a:picLocks noChangeAspect="1"/>
          </p:cNvPicPr>
          <p:nvPr/>
        </p:nvPicPr>
        <p:blipFill>
          <a:blip r:embed="rId2" cstate="print"/>
          <a:srcRect r="20580" b="4819"/>
          <a:stretch>
            <a:fillRect/>
          </a:stretch>
        </p:blipFill>
        <p:spPr>
          <a:xfrm>
            <a:off x="0" y="6"/>
            <a:ext cx="9144000" cy="7245423"/>
          </a:xfrm>
          <a:prstGeom prst="rect">
            <a:avLst/>
          </a:prstGeom>
        </p:spPr>
      </p:pic>
      <p:sp>
        <p:nvSpPr>
          <p:cNvPr id="108546" name="Rectangle 2"/>
          <p:cNvSpPr>
            <a:spLocks noChangeArrowheads="1"/>
          </p:cNvSpPr>
          <p:nvPr/>
        </p:nvSpPr>
        <p:spPr bwMode="auto">
          <a:xfrm>
            <a:off x="0" y="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Таблица 6"/>
          <p:cNvGraphicFramePr>
            <a:graphicFrameLocks noGrp="1"/>
          </p:cNvGraphicFramePr>
          <p:nvPr/>
        </p:nvGraphicFramePr>
        <p:xfrm>
          <a:off x="179512" y="764705"/>
          <a:ext cx="8496944" cy="6272066"/>
        </p:xfrm>
        <a:graphic>
          <a:graphicData uri="http://schemas.openxmlformats.org/drawingml/2006/table">
            <a:tbl>
              <a:tblPr/>
              <a:tblGrid>
                <a:gridCol w="4173938"/>
                <a:gridCol w="670811"/>
                <a:gridCol w="596277"/>
                <a:gridCol w="570122"/>
                <a:gridCol w="547897"/>
                <a:gridCol w="596277"/>
                <a:gridCol w="1341622"/>
              </a:tblGrid>
              <a:tr h="478292">
                <a:tc>
                  <a:txBody>
                    <a:bodyPr/>
                    <a:lstStyle/>
                    <a:p>
                      <a:pPr algn="ctr">
                        <a:lnSpc>
                          <a:spcPct val="115000"/>
                        </a:lnSpc>
                        <a:spcAft>
                          <a:spcPts val="0"/>
                        </a:spcAft>
                      </a:pPr>
                      <a:r>
                        <a:rPr lang="uk-UA" sz="1200">
                          <a:solidFill>
                            <a:srgbClr val="000000"/>
                          </a:solidFill>
                          <a:latin typeface="Times New Roman"/>
                          <a:ea typeface="Times New Roman"/>
                          <a:cs typeface="Times New Roman"/>
                        </a:rPr>
                        <a:t>Показники</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2014 р.</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2015 р.</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2016 р.</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2017 р.</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2018 р.</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Абсолютне відхилення, +/-</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gn="just">
                        <a:lnSpc>
                          <a:spcPct val="115000"/>
                        </a:lnSpc>
                        <a:spcAft>
                          <a:spcPts val="0"/>
                        </a:spcAft>
                      </a:pPr>
                      <a:r>
                        <a:rPr lang="uk-UA" sz="1200">
                          <a:solidFill>
                            <a:srgbClr val="000000"/>
                          </a:solidFill>
                          <a:latin typeface="Times New Roman"/>
                          <a:ea typeface="Times New Roman"/>
                          <a:cs typeface="Times New Roman"/>
                        </a:rPr>
                        <a:t>Рівень рентабельності основної діяльності,%</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54,9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49,2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48,2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16,4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-38,5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gn="just">
                        <a:lnSpc>
                          <a:spcPct val="115000"/>
                        </a:lnSpc>
                        <a:spcAft>
                          <a:spcPts val="0"/>
                        </a:spcAft>
                      </a:pPr>
                      <a:r>
                        <a:rPr lang="uk-UA" sz="1200">
                          <a:solidFill>
                            <a:srgbClr val="000000"/>
                          </a:solidFill>
                          <a:latin typeface="Times New Roman"/>
                          <a:ea typeface="Times New Roman"/>
                          <a:cs typeface="Times New Roman"/>
                        </a:rPr>
                        <a:t>Рівень рентабельність операційної діяльності,%</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0,46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0,15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Рівень рентабельності іншої операційної діяльності,%</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0,46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0,15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gn="just">
                        <a:lnSpc>
                          <a:spcPct val="115000"/>
                        </a:lnSpc>
                        <a:spcAft>
                          <a:spcPts val="0"/>
                        </a:spcAft>
                      </a:pPr>
                      <a:r>
                        <a:rPr lang="uk-UA" sz="1200">
                          <a:solidFill>
                            <a:srgbClr val="000000"/>
                          </a:solidFill>
                          <a:latin typeface="Times New Roman"/>
                          <a:ea typeface="Times New Roman"/>
                          <a:cs typeface="Times New Roman"/>
                        </a:rPr>
                        <a:t>Рівень рентабельності господарської звичайної діяльності,%</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51,4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52,0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9,2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52,0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-40,9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Рівень рентабельності підприємства,%</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51,4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52,0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9,2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52,0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-40,9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Валова рентабельність за виручкою від реалізації,%</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42,7</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41,2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16,6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38,1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22,0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-20,7</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855">
                <a:tc>
                  <a:txBody>
                    <a:bodyPr/>
                    <a:lstStyle/>
                    <a:p>
                      <a:pPr>
                        <a:lnSpc>
                          <a:spcPct val="115000"/>
                        </a:lnSpc>
                        <a:spcAft>
                          <a:spcPts val="0"/>
                        </a:spcAft>
                      </a:pPr>
                      <a:r>
                        <a:rPr lang="uk-UA" sz="1200">
                          <a:solidFill>
                            <a:srgbClr val="000000"/>
                          </a:solidFill>
                          <a:latin typeface="Times New Roman"/>
                          <a:ea typeface="Times New Roman"/>
                          <a:cs typeface="Times New Roman"/>
                        </a:rPr>
                        <a:t>Чиста рентабельність за виручкою від реалізації,%</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710">
                <a:tc>
                  <a:txBody>
                    <a:bodyPr/>
                    <a:lstStyle/>
                    <a:p>
                      <a:pPr algn="just">
                        <a:lnSpc>
                          <a:spcPct val="115000"/>
                        </a:lnSpc>
                        <a:spcAft>
                          <a:spcPts val="0"/>
                        </a:spcAft>
                      </a:pPr>
                      <a:r>
                        <a:rPr lang="uk-UA" sz="1200">
                          <a:solidFill>
                            <a:srgbClr val="000000"/>
                          </a:solidFill>
                          <a:latin typeface="Times New Roman"/>
                          <a:ea typeface="Times New Roman"/>
                          <a:cs typeface="Times New Roman"/>
                        </a:rPr>
                        <a:t>Рівень рентабельностіза виручкою  від операційної діяльності,%</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38,6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dirty="0">
                          <a:solidFill>
                            <a:srgbClr val="000000"/>
                          </a:solidFill>
                          <a:latin typeface="Times New Roman"/>
                          <a:ea typeface="Times New Roman"/>
                          <a:cs typeface="Times New Roman"/>
                        </a:rPr>
                        <a:t>37,6</a:t>
                      </a:r>
                      <a:endParaRPr lang="ru-RU" sz="1200" dirty="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8,7</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31,6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13,4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-25,2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391">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покриття виручки виробничими витратами</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0,8</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0,8</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018">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доходності виробничих витрат</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1,7</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1,7</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773">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покриття виручки операційними витратами</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0,7</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покриття виручки витратами на збут</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0,04</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доходності адміністративних витрат</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18,9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18,8</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20,3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26,9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25,1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6,3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доходності витрат на збут</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51,5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34,1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53,0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53,1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25,3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-26,1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адміністративних витрат в собівартості продукції</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Коефіцієнт збутових витрат у собівартості продукції</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0,02</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0,05</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0,0</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38">
                <a:tc>
                  <a:txBody>
                    <a:bodyPr/>
                    <a:lstStyle/>
                    <a:p>
                      <a:pPr>
                        <a:lnSpc>
                          <a:spcPct val="115000"/>
                        </a:lnSpc>
                        <a:spcAft>
                          <a:spcPts val="0"/>
                        </a:spcAft>
                      </a:pPr>
                      <a:r>
                        <a:rPr lang="uk-UA" sz="1200">
                          <a:solidFill>
                            <a:srgbClr val="000000"/>
                          </a:solidFill>
                          <a:latin typeface="Times New Roman"/>
                          <a:ea typeface="Times New Roman"/>
                          <a:cs typeface="Times New Roman"/>
                        </a:rPr>
                        <a:t>Комерційна рентабельність</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32,1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34,9</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8,3</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35,1</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solidFill>
                            <a:srgbClr val="000000"/>
                          </a:solidFill>
                          <a:latin typeface="Times New Roman"/>
                          <a:ea typeface="Times New Roman"/>
                          <a:cs typeface="Times New Roman"/>
                        </a:rPr>
                        <a:t>-8,6</a:t>
                      </a:r>
                      <a:endParaRPr lang="ru-RU" sz="120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dirty="0">
                          <a:solidFill>
                            <a:srgbClr val="000000"/>
                          </a:solidFill>
                          <a:latin typeface="Times New Roman"/>
                          <a:ea typeface="Times New Roman"/>
                          <a:cs typeface="Times New Roman"/>
                        </a:rPr>
                        <a:t>-40,7</a:t>
                      </a:r>
                      <a:endParaRPr lang="ru-RU" sz="1200" dirty="0">
                        <a:latin typeface="Times New Roman"/>
                        <a:ea typeface="Times New Roman"/>
                        <a:cs typeface="Times New Roman"/>
                      </a:endParaRPr>
                    </a:p>
                  </a:txBody>
                  <a:tcPr marL="25016" marR="250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9569" name="Rectangle 1"/>
          <p:cNvSpPr>
            <a:spLocks noChangeArrowheads="1"/>
          </p:cNvSpPr>
          <p:nvPr/>
        </p:nvSpPr>
        <p:spPr bwMode="auto">
          <a:xfrm>
            <a:off x="1763688" y="0"/>
            <a:ext cx="6768752"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r" defTabSz="914400" rtl="0" eaLnBrk="1" fontAlgn="base" latinLnBrk="0" hangingPunct="1">
              <a:lnSpc>
                <a:spcPct val="100000"/>
              </a:lnSpc>
              <a:spcBef>
                <a:spcPct val="0"/>
              </a:spcBef>
              <a:spcAft>
                <a:spcPct val="0"/>
              </a:spcAft>
              <a:buClrTx/>
              <a:buSzTx/>
              <a:buFontTx/>
              <a:buNone/>
              <a:tabLst/>
            </a:pPr>
            <a:r>
              <a:rPr kumimoji="0" lang="uk-UA"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Таблиця 5</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Динаміка показників рентабельності </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2534</Words>
  <Application>Microsoft Office PowerPoint</Application>
  <PresentationFormat>Экран (4:3)</PresentationFormat>
  <Paragraphs>940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Шоколадні фабрики України</dc:title>
  <dc:creator>Администратор</dc:creator>
  <cp:lastModifiedBy>admin</cp:lastModifiedBy>
  <cp:revision>63</cp:revision>
  <dcterms:created xsi:type="dcterms:W3CDTF">2013-10-21T17:17:21Z</dcterms:created>
  <dcterms:modified xsi:type="dcterms:W3CDTF">2020-02-26T06:47:40Z</dcterms:modified>
</cp:coreProperties>
</file>