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8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2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8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4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1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7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9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9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C886467-203D-44E7-B23E-C8D1EF6BFE36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48C820D-93D1-4A82-A408-1CCDB27FA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ФОРМУВАННЯ ПОРТФЕЛІВ ІНВЕСТИЦІЙНИХ ПРОЕКТІВ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397" y="4982857"/>
            <a:ext cx="9144000" cy="1655762"/>
          </a:xfrm>
        </p:spPr>
        <p:txBody>
          <a:bodyPr/>
          <a:lstStyle/>
          <a:p>
            <a:r>
              <a:rPr lang="uk-UA" b="1" dirty="0" err="1"/>
              <a:t>Стрюк</a:t>
            </a:r>
            <a:r>
              <a:rPr lang="uk-UA" b="1" dirty="0"/>
              <a:t> О. Л</a:t>
            </a:r>
            <a:r>
              <a:rPr lang="uk-UA" b="1" dirty="0" smtClean="0"/>
              <a:t>.</a:t>
            </a:r>
          </a:p>
          <a:p>
            <a:r>
              <a:rPr lang="uk-UA" b="1" dirty="0"/>
              <a:t>Науковий керівник: Грицаєнко М.І., </a:t>
            </a:r>
            <a:r>
              <a:rPr lang="uk-UA" b="1" dirty="0" err="1"/>
              <a:t>к.е.н</a:t>
            </a:r>
            <a:r>
              <a:rPr lang="uk-UA" b="1" dirty="0"/>
              <a:t>., ст. викладач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Картинки по запросу КАРТИнка инвест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77" y="3658529"/>
            <a:ext cx="4241061" cy="33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картинка инвестиционный портф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6191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70748" y="1691013"/>
            <a:ext cx="7721252" cy="344465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Одне з головних місць в інвестиційній діяльності займає формування портфеля інвестиційних проектів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483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Проблеми інвестиційної діяльності </a:t>
            </a:r>
            <a:r>
              <a:rPr lang="uk-UA" b="1" dirty="0" smtClean="0"/>
              <a:t>досліджували: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Грицаєнко Г.І</a:t>
            </a:r>
            <a:r>
              <a:rPr lang="uk-UA" sz="2400" dirty="0" smtClean="0"/>
              <a:t>., </a:t>
            </a:r>
          </a:p>
          <a:p>
            <a:r>
              <a:rPr lang="uk-UA" sz="2400" dirty="0" smtClean="0"/>
              <a:t>Грицаєнко М.І., </a:t>
            </a:r>
          </a:p>
          <a:p>
            <a:r>
              <a:rPr lang="uk-UA" sz="2400" dirty="0" err="1" smtClean="0"/>
              <a:t>Данілов</a:t>
            </a:r>
            <a:r>
              <a:rPr lang="uk-UA" sz="2400" dirty="0" smtClean="0"/>
              <a:t> О.Д., </a:t>
            </a:r>
          </a:p>
          <a:p>
            <a:r>
              <a:rPr lang="uk-UA" sz="2400" dirty="0" smtClean="0"/>
              <a:t>Івашина Г.М., </a:t>
            </a:r>
          </a:p>
          <a:p>
            <a:r>
              <a:rPr lang="uk-UA" sz="2400" dirty="0" smtClean="0"/>
              <a:t>Мойсеєнко І.П., </a:t>
            </a:r>
          </a:p>
          <a:p>
            <a:r>
              <a:rPr lang="uk-UA" sz="2400" dirty="0" smtClean="0"/>
              <a:t>Музиченко А.С., </a:t>
            </a:r>
          </a:p>
          <a:p>
            <a:r>
              <a:rPr lang="uk-UA" sz="2400" dirty="0" smtClean="0"/>
              <a:t>Чумаченко О.Г.</a:t>
            </a:r>
          </a:p>
          <a:p>
            <a:r>
              <a:rPr lang="uk-UA" sz="2400" dirty="0"/>
              <a:t>т</a:t>
            </a:r>
            <a:r>
              <a:rPr lang="uk-UA" sz="2400" dirty="0" smtClean="0"/>
              <a:t>а інші </a:t>
            </a:r>
            <a:endParaRPr lang="ru-RU" sz="2400" dirty="0"/>
          </a:p>
        </p:txBody>
      </p:sp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121408"/>
            <a:ext cx="4504107" cy="45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Інвестиційний портфель - це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392471"/>
            <a:ext cx="10515600" cy="3784492"/>
          </a:xfrm>
        </p:spPr>
        <p:txBody>
          <a:bodyPr>
            <a:normAutofit/>
          </a:bodyPr>
          <a:lstStyle/>
          <a:p>
            <a:r>
              <a:rPr lang="uk-UA" sz="2800" dirty="0"/>
              <a:t>ц</a:t>
            </a:r>
            <a:r>
              <a:rPr lang="uk-UA" sz="2800" dirty="0" smtClean="0"/>
              <a:t>ілеспрямовано сформована </a:t>
            </a:r>
            <a:r>
              <a:rPr lang="uk-UA" sz="2800" dirty="0" smtClean="0"/>
              <a:t>сукупність проектів реального і фінансового інвестування, призначена для реалізації попередньо розробленої стратегії, що визначає</a:t>
            </a:r>
            <a:r>
              <a:rPr lang="ru-RU" sz="2800" dirty="0"/>
              <a:t> </a:t>
            </a:r>
            <a:r>
              <a:rPr lang="uk-UA" sz="2800" dirty="0" smtClean="0"/>
              <a:t>інвестиційну</a:t>
            </a:r>
            <a:r>
              <a:rPr lang="ru-RU" sz="2800" dirty="0"/>
              <a:t> </a:t>
            </a:r>
            <a:r>
              <a:rPr lang="ru-RU" sz="2800" dirty="0" smtClean="0"/>
              <a:t>мету </a:t>
            </a:r>
            <a:endParaRPr lang="ru-RU" sz="2800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34" y="3425170"/>
            <a:ext cx="3432828" cy="34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3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Складовими інвестиційного портфеля можуть бути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048" y="2780778"/>
            <a:ext cx="5319471" cy="3883069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будь-які активи — від золота та нерухомості до акцій та опціонів</a:t>
            </a:r>
          </a:p>
          <a:p>
            <a:endParaRPr lang="uk-UA" sz="3200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876550"/>
            <a:ext cx="6096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417"/>
            <a:ext cx="12192000" cy="35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Основними завданнями формування портфеля проектів є: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668" y="2664869"/>
            <a:ext cx="10309965" cy="2170177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забезпечення </a:t>
            </a:r>
            <a:r>
              <a:rPr lang="uk-UA" sz="2400" b="1" dirty="0"/>
              <a:t>високого рівня прибутковості у задані періоди</a:t>
            </a:r>
            <a:r>
              <a:rPr lang="uk-UA" sz="2400" b="1" dirty="0" smtClean="0"/>
              <a:t>;</a:t>
            </a:r>
          </a:p>
          <a:p>
            <a:r>
              <a:rPr lang="uk-UA" sz="2400" b="1" dirty="0" smtClean="0"/>
              <a:t>позбавлення </a:t>
            </a:r>
            <a:r>
              <a:rPr lang="uk-UA" sz="2400" b="1" dirty="0"/>
              <a:t>високих ризиків інвестування; </a:t>
            </a:r>
            <a:endParaRPr lang="uk-UA" sz="2400" b="1" dirty="0" smtClean="0"/>
          </a:p>
          <a:p>
            <a:r>
              <a:rPr lang="uk-UA" sz="2400" b="1" dirty="0" smtClean="0"/>
              <a:t>досягнення планового рівня </a:t>
            </a:r>
            <a:r>
              <a:rPr lang="uk-UA" sz="2400" b="1" dirty="0"/>
              <a:t>ліквідності активів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179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Формування портфеля інвестиційних проектів повинно: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ґрунтуватись </a:t>
            </a:r>
            <a:r>
              <a:rPr lang="uk-UA" dirty="0"/>
              <a:t>як на використанні аналітики фінансового ринку, так і на основі знань та досвіду в першу чергу кваліфікованих </a:t>
            </a:r>
            <a:r>
              <a:rPr lang="uk-UA" dirty="0" smtClean="0"/>
              <a:t>спеціалістів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відповідати </a:t>
            </a:r>
            <a:r>
              <a:rPr lang="uk-UA" dirty="0"/>
              <a:t>вимогам до вибору матеріальних та фінансових активів відповідно до напрямків інвестиційної стратегії </a:t>
            </a:r>
            <a:r>
              <a:rPr lang="uk-UA" dirty="0" smtClean="0"/>
              <a:t>підприємства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враховувати </a:t>
            </a:r>
            <a:r>
              <a:rPr lang="uk-UA" dirty="0"/>
              <a:t>як теоретичні основи формування портфеля, так і специфічний галузевий досвід діяльності та внутрішній потенціал </a:t>
            </a:r>
            <a:r>
              <a:rPr lang="uk-UA" dirty="0" smtClean="0"/>
              <a:t>підприємства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8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304" y="989557"/>
            <a:ext cx="10515600" cy="1741117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УВАГУ!!!</a:t>
            </a:r>
            <a:endParaRPr lang="ru-RU" b="1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42784"/>
            <a:ext cx="8718115" cy="43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30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38</TotalTime>
  <Words>182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Cambria</vt:lpstr>
      <vt:lpstr>Rockwell</vt:lpstr>
      <vt:lpstr>Rockwell Condensed</vt:lpstr>
      <vt:lpstr>Wingdings</vt:lpstr>
      <vt:lpstr>Дерево</vt:lpstr>
      <vt:lpstr>ФОРМУВАННЯ ПОРТФЕЛІВ ІНВЕСТИЦІЙНИХ ПРОЕКТІВ </vt:lpstr>
      <vt:lpstr>Одне з головних місць в інвестиційній діяльності займає формування портфеля інвестиційних проектів</vt:lpstr>
      <vt:lpstr>Проблеми інвестиційної діяльності досліджували:</vt:lpstr>
      <vt:lpstr>Інвестиційний портфель - це</vt:lpstr>
      <vt:lpstr>Складовими інвестиційного портфеля можуть бути </vt:lpstr>
      <vt:lpstr>Основними завданнями формування портфеля проектів є: </vt:lpstr>
      <vt:lpstr>Формування портфеля інвестиційних проектів повинно: </vt:lpstr>
      <vt:lpstr>ДЯКУЮ ЗА УВАГУ!!!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ПОРТФЕЛІВ ІНВЕСТИЦІЙНИХ ПРОЕКТІВ </dc:title>
  <dc:creator>Пользователь Windows</dc:creator>
  <cp:lastModifiedBy>Пользователь Windows</cp:lastModifiedBy>
  <cp:revision>5</cp:revision>
  <dcterms:created xsi:type="dcterms:W3CDTF">2019-11-16T09:35:59Z</dcterms:created>
  <dcterms:modified xsi:type="dcterms:W3CDTF">2019-11-16T10:14:54Z</dcterms:modified>
</cp:coreProperties>
</file>