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65" r:id="rId5"/>
    <p:sldId id="271" r:id="rId6"/>
    <p:sldId id="266" r:id="rId7"/>
    <p:sldId id="267" r:id="rId8"/>
    <p:sldId id="268" r:id="rId9"/>
    <p:sldId id="269" r:id="rId10"/>
    <p:sldId id="270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543800" cy="3167608"/>
          </a:xfrm>
        </p:spPr>
        <p:txBody>
          <a:bodyPr/>
          <a:lstStyle/>
          <a:p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ЕКОНОМІЧНЕ ОБҐРУНТУВАННЯ ДОЦІЛЬНОСТІ ТЕХНОЛОГІЧНОЇ ІННОВАЦІЇ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725144"/>
            <a:ext cx="3376464" cy="1800200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Студентка 21 МБПТ </a:t>
            </a:r>
          </a:p>
          <a:p>
            <a:r>
              <a:rPr lang="uk-UA" dirty="0" err="1" smtClean="0"/>
              <a:t>Дубініна</a:t>
            </a:r>
            <a:r>
              <a:rPr lang="uk-UA" dirty="0" smtClean="0"/>
              <a:t> Вікторія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02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81800" cy="798984"/>
          </a:xfrm>
        </p:spPr>
        <p:txBody>
          <a:bodyPr>
            <a:noAutofit/>
          </a:bodyPr>
          <a:lstStyle/>
          <a:p>
            <a:pPr algn="ctr"/>
            <a:r>
              <a:rPr lang="uk-UA" sz="2400" dirty="0"/>
              <a:t>Оцінка конкурентоспроможності підприємства </a:t>
            </a:r>
            <a:endParaRPr lang="uk-UA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869356"/>
              </p:ext>
            </p:extLst>
          </p:nvPr>
        </p:nvGraphicFramePr>
        <p:xfrm>
          <a:off x="755578" y="1124747"/>
          <a:ext cx="7848871" cy="5045092"/>
        </p:xfrm>
        <a:graphic>
          <a:graphicData uri="http://schemas.openxmlformats.org/drawingml/2006/table">
            <a:tbl>
              <a:tblPr firstRow="1" firstCol="1" bandRow="1"/>
              <a:tblGrid>
                <a:gridCol w="1600894"/>
                <a:gridCol w="582143"/>
                <a:gridCol w="951012"/>
                <a:gridCol w="951012"/>
                <a:gridCol w="950343"/>
                <a:gridCol w="951012"/>
                <a:gridCol w="951012"/>
                <a:gridCol w="911443"/>
              </a:tblGrid>
              <a:tr h="81956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Показник конкурентоспроможності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Коефіцієнт значущості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Рейтинг оцінки окремих показників за 10-бальною системою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Сумарна рейтингова оцінка з урахуванням коефіцієнту значущості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94276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ТОВ «ТАРА»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Мінський тракторний завод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Бобруйський тракторний завод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ТОВ «ТАРА»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Мінський тракторний завод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Бобруйський тракторний завод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Якість і споживчі переваги товарів </a:t>
                      </a: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Асортимент </a:t>
                      </a: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Ступінь дієвості каналів збуту</a:t>
                      </a: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Ефективність реклами і стимулювання збуту </a:t>
                      </a: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Фінансові ресурси </a:t>
                      </a: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Репутація споживачів </a:t>
                      </a: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Можливості в ціновій політиці </a:t>
                      </a: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11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04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ka-nout\Desktop\rol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8572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ka-nout\Desktop\512561334_w640_h640_zapchasti-zavoda-ta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50" y="0"/>
            <a:ext cx="3394434" cy="31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2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6781800" cy="1600200"/>
          </a:xfrm>
        </p:spPr>
        <p:txBody>
          <a:bodyPr/>
          <a:lstStyle/>
          <a:p>
            <a:r>
              <a:rPr lang="uk-UA" dirty="0" smtClean="0"/>
              <a:t>Цілі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564904"/>
            <a:ext cx="7543800" cy="3886200"/>
          </a:xfrm>
        </p:spPr>
        <p:txBody>
          <a:bodyPr/>
          <a:lstStyle/>
          <a:p>
            <a:r>
              <a:rPr lang="uk-UA" dirty="0" smtClean="0"/>
              <a:t>Підвищення </a:t>
            </a:r>
            <a:r>
              <a:rPr lang="uk-UA" dirty="0"/>
              <a:t>продуктивність виробництва</a:t>
            </a:r>
          </a:p>
          <a:p>
            <a:r>
              <a:rPr lang="uk-UA" dirty="0" smtClean="0"/>
              <a:t>Зменшення </a:t>
            </a:r>
            <a:r>
              <a:rPr lang="uk-UA" dirty="0"/>
              <a:t>обсяг ділових відходів.</a:t>
            </a:r>
          </a:p>
          <a:p>
            <a:r>
              <a:rPr lang="uk-UA" dirty="0" smtClean="0"/>
              <a:t>Модернізація технологічну </a:t>
            </a:r>
            <a:r>
              <a:rPr lang="uk-UA" dirty="0"/>
              <a:t>лінію виробництва </a:t>
            </a:r>
          </a:p>
          <a:p>
            <a:r>
              <a:rPr lang="uk-UA" dirty="0" smtClean="0"/>
              <a:t>Зменшення </a:t>
            </a:r>
            <a:r>
              <a:rPr lang="uk-UA" dirty="0"/>
              <a:t>собівартість продукції</a:t>
            </a:r>
          </a:p>
          <a:p>
            <a:r>
              <a:rPr lang="uk-UA" dirty="0" smtClean="0"/>
              <a:t>Підвищення </a:t>
            </a:r>
            <a:r>
              <a:rPr lang="uk-UA" dirty="0"/>
              <a:t>якості виробництва деталей.</a:t>
            </a:r>
          </a:p>
          <a:p>
            <a:r>
              <a:rPr lang="uk-UA" dirty="0" smtClean="0"/>
              <a:t>Зменшення </a:t>
            </a:r>
            <a:r>
              <a:rPr lang="uk-UA" dirty="0"/>
              <a:t>похибок при виготовленні деталей.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026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781800" cy="1600200"/>
          </a:xfrm>
        </p:spPr>
        <p:txBody>
          <a:bodyPr>
            <a:noAutofit/>
          </a:bodyPr>
          <a:lstStyle/>
          <a:p>
            <a:r>
              <a:rPr lang="uk-UA" sz="2800" dirty="0"/>
              <a:t>Діаграма </a:t>
            </a:r>
            <a:r>
              <a:rPr lang="uk-UA" sz="2800" dirty="0" err="1"/>
              <a:t>Ганта</a:t>
            </a:r>
            <a:r>
              <a:rPr lang="uk-UA" sz="2800" dirty="0"/>
              <a:t> для проекту модернізації технологічної лінії на ТОВ «ТАРА</a:t>
            </a:r>
            <a:r>
              <a:rPr lang="uk-UA" sz="2800" dirty="0" smtClean="0"/>
              <a:t>»</a:t>
            </a:r>
            <a:endParaRPr lang="uk-UA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02802"/>
            <a:ext cx="8424937" cy="416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44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012" y="548680"/>
            <a:ext cx="6781800" cy="124016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Универсальный токарный станок DMG MORI CTX </a:t>
            </a:r>
            <a:r>
              <a:rPr lang="ru-RU" sz="3200" dirty="0" err="1">
                <a:solidFill>
                  <a:schemeClr val="tx1"/>
                </a:solidFill>
              </a:rPr>
              <a:t>beta</a:t>
            </a:r>
            <a:r>
              <a:rPr lang="ru-RU" sz="3200" dirty="0">
                <a:solidFill>
                  <a:schemeClr val="tx1"/>
                </a:solidFill>
              </a:rPr>
              <a:t> 800 </a:t>
            </a:r>
            <a:r>
              <a:rPr lang="ru-RU" sz="3200" dirty="0" err="1">
                <a:solidFill>
                  <a:schemeClr val="tx1"/>
                </a:solidFill>
              </a:rPr>
              <a:t>linear</a:t>
            </a:r>
            <a:endParaRPr lang="uk-UA" sz="3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2" y="1844824"/>
            <a:ext cx="6322504" cy="421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60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52728" cy="8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Переваги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704856" cy="511033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максимальна </a:t>
            </a:r>
            <a:r>
              <a:rPr lang="uk-UA" dirty="0"/>
              <a:t>точність обробки деталей завдяки новітній системі керування;</a:t>
            </a:r>
          </a:p>
          <a:p>
            <a:r>
              <a:rPr lang="uk-UA" dirty="0" smtClean="0"/>
              <a:t>імовірність </a:t>
            </a:r>
            <a:r>
              <a:rPr lang="uk-UA" dirty="0"/>
              <a:t>похибки знижена майже до нуля;</a:t>
            </a:r>
          </a:p>
          <a:p>
            <a:r>
              <a:rPr lang="uk-UA" dirty="0" smtClean="0"/>
              <a:t>зниження </a:t>
            </a:r>
            <a:r>
              <a:rPr lang="uk-UA" dirty="0"/>
              <a:t>виробничих витрат, завдяки невеликим сервісним витратам; </a:t>
            </a:r>
          </a:p>
          <a:p>
            <a:r>
              <a:rPr lang="uk-UA" dirty="0" smtClean="0"/>
              <a:t>повна </a:t>
            </a:r>
            <a:r>
              <a:rPr lang="uk-UA" dirty="0"/>
              <a:t>відсутність швидкозношуваних деталей;</a:t>
            </a:r>
          </a:p>
          <a:p>
            <a:r>
              <a:rPr lang="uk-UA" dirty="0" smtClean="0"/>
              <a:t>високе </a:t>
            </a:r>
            <a:r>
              <a:rPr lang="uk-UA" dirty="0"/>
              <a:t>прискорення та заміна всіх механічних рухів на автоматичні;</a:t>
            </a:r>
          </a:p>
          <a:p>
            <a:r>
              <a:rPr lang="uk-UA" dirty="0" smtClean="0"/>
              <a:t>мінімальна </a:t>
            </a:r>
            <a:r>
              <a:rPr lang="uk-UA" dirty="0"/>
              <a:t>необхідність у технічному обслуговуванні;</a:t>
            </a:r>
          </a:p>
          <a:p>
            <a:r>
              <a:rPr lang="uk-UA" dirty="0" smtClean="0"/>
              <a:t>зниження </a:t>
            </a:r>
            <a:r>
              <a:rPr lang="uk-UA" dirty="0"/>
              <a:t>обсягів виробничих відходів;</a:t>
            </a:r>
          </a:p>
          <a:p>
            <a:r>
              <a:rPr lang="uk-UA" dirty="0" smtClean="0"/>
              <a:t>автоматичне </a:t>
            </a:r>
            <a:r>
              <a:rPr lang="uk-UA" dirty="0"/>
              <a:t>вивантаження заготовок;</a:t>
            </a:r>
          </a:p>
          <a:p>
            <a:r>
              <a:rPr lang="uk-UA" dirty="0" smtClean="0"/>
              <a:t>енергозбереження</a:t>
            </a:r>
            <a:r>
              <a:rPr lang="uk-UA" dirty="0"/>
              <a:t>;</a:t>
            </a:r>
          </a:p>
          <a:p>
            <a:r>
              <a:rPr lang="uk-UA" dirty="0" smtClean="0"/>
              <a:t>зручний </a:t>
            </a:r>
            <a:r>
              <a:rPr lang="uk-UA" dirty="0"/>
              <a:t>доступ до робочої зони;</a:t>
            </a:r>
          </a:p>
          <a:p>
            <a:r>
              <a:rPr lang="uk-UA" dirty="0" smtClean="0"/>
              <a:t>3</a:t>
            </a:r>
            <a:r>
              <a:rPr lang="en-US" dirty="0"/>
              <a:t>D-</a:t>
            </a:r>
            <a:r>
              <a:rPr lang="uk-UA" dirty="0"/>
              <a:t>моделювання деталей;</a:t>
            </a:r>
          </a:p>
          <a:p>
            <a:r>
              <a:rPr lang="uk-UA" dirty="0" smtClean="0"/>
              <a:t>економія </a:t>
            </a:r>
            <a:r>
              <a:rPr lang="uk-UA" dirty="0"/>
              <a:t>до 80% часу за рахунок автоматичного створення робочого плану;</a:t>
            </a:r>
          </a:p>
          <a:p>
            <a:r>
              <a:rPr lang="uk-UA" dirty="0" smtClean="0"/>
              <a:t>покращення </a:t>
            </a:r>
            <a:r>
              <a:rPr lang="uk-UA" dirty="0"/>
              <a:t>умов праці та робочого місця;</a:t>
            </a:r>
          </a:p>
          <a:p>
            <a:r>
              <a:rPr lang="uk-UA" dirty="0" smtClean="0"/>
              <a:t>майже </a:t>
            </a:r>
            <a:r>
              <a:rPr lang="uk-UA" dirty="0"/>
              <a:t>відсутність використання ручної праці.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597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840760" cy="880120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Собівартість валу переднього</a:t>
            </a:r>
            <a:r>
              <a:rPr lang="uk-UA" sz="3200" i="1" dirty="0"/>
              <a:t> </a:t>
            </a:r>
            <a:r>
              <a:rPr lang="uk-UA" sz="3200" dirty="0"/>
              <a:t>мосту МТЗ-82 (виготовлення на 1м63</a:t>
            </a:r>
            <a:r>
              <a:rPr lang="uk-UA" sz="3200" dirty="0" smtClean="0"/>
              <a:t>)</a:t>
            </a:r>
            <a:endParaRPr lang="uk-UA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344816" cy="466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77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840760" cy="1110858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Собівартість валу переднього</a:t>
            </a:r>
            <a:r>
              <a:rPr lang="uk-UA" sz="3200" i="1" dirty="0"/>
              <a:t> </a:t>
            </a:r>
            <a:r>
              <a:rPr lang="uk-UA" sz="3200" dirty="0"/>
              <a:t>мосту МТЗ-82 (виготовлення на </a:t>
            </a:r>
            <a:r>
              <a:rPr lang="en-US" sz="3200" dirty="0"/>
              <a:t>NEF</a:t>
            </a:r>
            <a:r>
              <a:rPr lang="ru-RU" sz="3200" dirty="0"/>
              <a:t> 600</a:t>
            </a:r>
            <a:r>
              <a:rPr lang="uk-UA" sz="3200" dirty="0" smtClean="0"/>
              <a:t>)</a:t>
            </a:r>
            <a:endParaRPr lang="uk-UA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344816" cy="504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87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1210"/>
            <a:ext cx="7443777" cy="607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358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498</TotalTime>
  <Words>314</Words>
  <Application>Microsoft Office PowerPoint</Application>
  <PresentationFormat>Экран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ЕКОНОМІЧНЕ ОБҐРУНТУВАННЯ ДОЦІЛЬНОСТІ ТЕХНОЛОГІЧНОЇ ІННОВАЦІЇ</vt:lpstr>
      <vt:lpstr>Презентация PowerPoint</vt:lpstr>
      <vt:lpstr>Цілі проекту</vt:lpstr>
      <vt:lpstr>Діаграма Ганта для проекту модернізації технологічної лінії на ТОВ «ТАРА»</vt:lpstr>
      <vt:lpstr>Универсальный токарный станок DMG MORI CTX beta 800 linear</vt:lpstr>
      <vt:lpstr>Переваги </vt:lpstr>
      <vt:lpstr>Собівартість валу переднього мосту МТЗ-82 (виготовлення на 1м63)</vt:lpstr>
      <vt:lpstr>Собівартість валу переднього мосту МТЗ-82 (виготовлення на NEF 600)</vt:lpstr>
      <vt:lpstr>Презентация PowerPoint</vt:lpstr>
      <vt:lpstr>Оцінка конкурентоспроможності підприємства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ЕКОНОМІЧНЕ УПРАВЛІННЯ ТОВ «ТАРА»</dc:title>
  <dc:creator>vika-nout</dc:creator>
  <cp:lastModifiedBy>vika-nout</cp:lastModifiedBy>
  <cp:revision>12</cp:revision>
  <dcterms:created xsi:type="dcterms:W3CDTF">2019-10-21T08:12:32Z</dcterms:created>
  <dcterms:modified xsi:type="dcterms:W3CDTF">2019-11-18T19:10:56Z</dcterms:modified>
</cp:coreProperties>
</file>