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hyperlink" Target="http://ua-referat.com/%D0%9A%D1%80%D0%B5%D0%B4%D0%B8%D1%82" TargetMode="External"/><Relationship Id="rId7" Type="http://schemas.openxmlformats.org/officeDocument/2006/relationships/image" Target="../media/image22.jpeg"/><Relationship Id="rId2" Type="http://schemas.openxmlformats.org/officeDocument/2006/relationships/hyperlink" Target="http://ua-referat.com/%D0%9F%D0%BE%D1%81%D0%B5%D1%80%D0%B5%D0%B4%D0%BD%D0%B8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hyperlink" Target="http://ua-referat.com/%D0%86%D0%BD%D0%B2%D0%B5%D1%81%D1%82%D0%B8%D1%86%D1%96%D1%9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ua-referat.com/%D0%9E%D0%BF%D0%B5%D1%80%D0%B0%D1%86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A%D0%B0%D0%BF%D1%96%D1%82%D0%B0%D0%BB" TargetMode="External"/><Relationship Id="rId2" Type="http://schemas.openxmlformats.org/officeDocument/2006/relationships/hyperlink" Target="http://ua-referat.com/%D0%91%D0%B0%D0%BD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ua-referat.com/%D0%9E%D0%BF%D0%B5%D1%80%D0%B0%D1%86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%D0%91%D0%B0%D0%BD%D0%B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37.png"/><Relationship Id="rId7" Type="http://schemas.openxmlformats.org/officeDocument/2006/relationships/image" Target="../media/image39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7.jpeg"/><Relationship Id="rId10" Type="http://schemas.openxmlformats.org/officeDocument/2006/relationships/image" Target="../media/image15.jpeg"/><Relationship Id="rId4" Type="http://schemas.openxmlformats.org/officeDocument/2006/relationships/image" Target="../media/image26.jpeg"/><Relationship Id="rId9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a-referat.com/%D0%A1%D0%B8%D1%82%D1%83%D0%B0%D1%86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A%D0%BE%D0%BD%D0%B2%D0%B5%D1%80%D1%82%D0%BE%D0%B2%D0%B0%D0%BD%D1%96%D1%81%D1%82%D1%8C_%D0%B2%D0%B0%D0%BB%D1%8E%D1%82%D0%B8" TargetMode="External"/><Relationship Id="rId2" Type="http://schemas.openxmlformats.org/officeDocument/2006/relationships/hyperlink" Target="http://ua-referat.com/%D0%9E%D0%BF%D0%B5%D1%80%D0%B0%D1%86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a-referat.com/%D0%A4%D1%83%D0%BD%D0%BA%D1%86%D1%96%D1%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ua-referat.com/%D0%9E%D0%BF%D0%B5%D1%80%D0%B0%D1%86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F%D1%96%D0%B4%D1%81%D1%82%D0%B0%D0%B2%D0%B8" TargetMode="External"/><Relationship Id="rId2" Type="http://schemas.openxmlformats.org/officeDocument/2006/relationships/hyperlink" Target="http://ua-referat.com/%D0%92%D0%B0%D0%BB%D1%8E%D1%82%D0%BD%D0%B8%D0%B9_%D0%BA%D1%83%D1%80%D1%8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a-referat.com/%D0%9E%D1%81%D0%B2%D1%96%D1%8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ua-referat.com/%D0%92%D1%96%D0%B4%D0%BF%D0%BE%D0%B2%D1%96%D0%B4%D1%8C" TargetMode="External"/><Relationship Id="rId7" Type="http://schemas.openxmlformats.org/officeDocument/2006/relationships/hyperlink" Target="http://ua-referat.com/%D0%A0%D0%BE%D0%B7%D1%80%D0%B0%D1%85%D1%83%D0%BD%D0%BA%D0%B8" TargetMode="External"/><Relationship Id="rId2" Type="http://schemas.openxmlformats.org/officeDocument/2006/relationships/hyperlink" Target="http://ua-referat.com/%D0%9C%D0%B0%D1%82%D0%B5%D1%80%D1%96%D0%B0%D0%BB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7%D0%B4%D1%96%D0%B9%D1%81%D0%BD%D0%B5%D0%BD%D0%BD%D1%8F" TargetMode="External"/><Relationship Id="rId5" Type="http://schemas.openxmlformats.org/officeDocument/2006/relationships/hyperlink" Target="http://ua-referat.com/%D0%9C%D0%B5%D1%85%D0%B0%D0%BD%D1%96%D0%B7%D0%BC%D1%96" TargetMode="External"/><Relationship Id="rId10" Type="http://schemas.openxmlformats.org/officeDocument/2006/relationships/image" Target="../media/image19.jpeg"/><Relationship Id="rId4" Type="http://schemas.openxmlformats.org/officeDocument/2006/relationships/hyperlink" Target="http://ua-referat.com/%D0%9A%D0%BE%D0%BD%D1%82%D1%80%D0%BE%D0%BB%D1%8C" TargetMode="Externa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5960282" cy="1285860"/>
          </a:xfrm>
        </p:spPr>
        <p:txBody>
          <a:bodyPr>
            <a:normAutofit/>
          </a:bodyPr>
          <a:lstStyle/>
          <a:p>
            <a:r>
              <a:rPr lang="ru-RU" dirty="0" smtClean="0"/>
              <a:t>Валютн</a:t>
            </a:r>
            <a:r>
              <a:rPr lang="uk-UA" dirty="0" smtClean="0"/>
              <a:t>і Біржі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00636"/>
            <a:ext cx="7286676" cy="157163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Виконала :студентка </a:t>
            </a:r>
            <a:r>
              <a:rPr lang="uk-UA" dirty="0" smtClean="0"/>
              <a:t>гр. </a:t>
            </a:r>
            <a:r>
              <a:rPr lang="uk-UA" dirty="0" smtClean="0"/>
              <a:t>11 МБПТ</a:t>
            </a:r>
          </a:p>
          <a:p>
            <a:r>
              <a:rPr lang="uk-UA" dirty="0" smtClean="0"/>
              <a:t>Гуменюк </a:t>
            </a:r>
            <a:r>
              <a:rPr lang="uk-UA" dirty="0" smtClean="0"/>
              <a:t>Л.О</a:t>
            </a:r>
          </a:p>
          <a:p>
            <a:r>
              <a:rPr lang="uk-UA" dirty="0" smtClean="0"/>
              <a:t>Перевірила</a:t>
            </a:r>
            <a:r>
              <a:rPr lang="uk-UA" dirty="0" smtClean="0"/>
              <a:t>: </a:t>
            </a:r>
            <a:r>
              <a:rPr lang="uk-UA" dirty="0" smtClean="0"/>
              <a:t>к.е.н</a:t>
            </a:r>
            <a:r>
              <a:rPr lang="uk-UA" dirty="0" smtClean="0"/>
              <a:t>., доцент Завадских </a:t>
            </a:r>
            <a:r>
              <a:rPr lang="uk-UA" dirty="0" smtClean="0"/>
              <a:t>Г.М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285860"/>
            <a:ext cx="6286544" cy="364333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Валютна </a:t>
            </a:r>
            <a:r>
              <a:rPr lang="ru-RU" dirty="0" err="1" smtClean="0"/>
              <a:t>біржа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Посередники"/>
              </a:rPr>
              <a:t>посередником</a:t>
            </a:r>
            <a:r>
              <a:rPr lang="ru-RU" dirty="0" smtClean="0"/>
              <a:t> при </a:t>
            </a:r>
            <a:r>
              <a:rPr lang="ru-RU" dirty="0" err="1" smtClean="0"/>
              <a:t>здійсненні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3"/>
            <a:ext cx="6543692" cy="33575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 валютою в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smtClean="0"/>
              <a:t>є:</a:t>
            </a:r>
          </a:p>
          <a:p>
            <a:r>
              <a:rPr lang="ru-RU" dirty="0" smtClean="0"/>
              <a:t>-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Кредит"/>
              </a:rPr>
              <a:t>кредитні</a:t>
            </a:r>
            <a:r>
              <a:rPr lang="ru-RU" dirty="0" smtClean="0"/>
              <a:t> 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пенсійні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 </a:t>
            </a:r>
            <a:r>
              <a:rPr lang="ru-RU" dirty="0" err="1" smtClean="0">
                <a:hlinkClick r:id="rId4" tooltip="Інвестиції"/>
              </a:rPr>
              <a:t>інвестиційні</a:t>
            </a:r>
            <a:r>
              <a:rPr lang="ru-RU" dirty="0" smtClean="0"/>
              <a:t> 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діють</a:t>
            </a:r>
            <a:r>
              <a:rPr lang="ru-RU" dirty="0" smtClean="0"/>
              <a:t> через </a:t>
            </a:r>
            <a:r>
              <a:rPr lang="ru-RU" dirty="0" err="1" smtClean="0"/>
              <a:t>брокерські</a:t>
            </a:r>
            <a:r>
              <a:rPr lang="ru-RU" dirty="0" smtClean="0"/>
              <a:t> </a:t>
            </a:r>
            <a:r>
              <a:rPr lang="ru-RU" dirty="0" err="1" smtClean="0"/>
              <a:t>фірми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рахунках</a:t>
            </a:r>
            <a:r>
              <a:rPr lang="ru-RU" dirty="0" smtClean="0"/>
              <a:t> </a:t>
            </a:r>
            <a:r>
              <a:rPr lang="ru-RU" dirty="0" err="1" smtClean="0"/>
              <a:t>бірж</a:t>
            </a:r>
            <a:r>
              <a:rPr lang="ru-RU" dirty="0" smtClean="0"/>
              <a:t> </a:t>
            </a:r>
            <a:r>
              <a:rPr lang="ru-RU" dirty="0" err="1" smtClean="0"/>
              <a:t>відображаються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валютні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, а </a:t>
            </a:r>
            <a:r>
              <a:rPr lang="ru-RU" dirty="0" err="1" smtClean="0"/>
              <a:t>біржа</a:t>
            </a:r>
            <a:r>
              <a:rPr lang="ru-RU" dirty="0" smtClean="0"/>
              <a:t> 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гарантом </a:t>
            </a:r>
            <a:r>
              <a:rPr lang="ru-RU" dirty="0" err="1" smtClean="0"/>
              <a:t>розрахунків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image00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644" y="5124450"/>
            <a:ext cx="1857356" cy="1733550"/>
          </a:xfrm>
          <a:prstGeom prst="rect">
            <a:avLst/>
          </a:prstGeom>
        </p:spPr>
      </p:pic>
      <p:pic>
        <p:nvPicPr>
          <p:cNvPr id="5" name="Рисунок 4" descr="EBRR_histor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2298" y="1928802"/>
            <a:ext cx="2071702" cy="1479787"/>
          </a:xfrm>
          <a:prstGeom prst="rect">
            <a:avLst/>
          </a:prstGeom>
        </p:spPr>
      </p:pic>
      <p:pic>
        <p:nvPicPr>
          <p:cNvPr id="6" name="Рисунок 5" descr="images (1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3768" y="3357562"/>
            <a:ext cx="2000232" cy="1733550"/>
          </a:xfrm>
          <a:prstGeom prst="rect">
            <a:avLst/>
          </a:prstGeom>
        </p:spPr>
      </p:pic>
      <p:pic>
        <p:nvPicPr>
          <p:cNvPr id="7" name="Рисунок 6" descr="900_450_crop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20" y="4820300"/>
            <a:ext cx="6500858" cy="18233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Операція"/>
              </a:rPr>
              <a:t>операціями</a:t>
            </a:r>
            <a:r>
              <a:rPr lang="ru-RU" dirty="0" smtClean="0"/>
              <a:t>, </a:t>
            </a:r>
            <a:r>
              <a:rPr lang="ru-RU" dirty="0" err="1" smtClean="0"/>
              <a:t>здійснюваними</a:t>
            </a:r>
            <a:r>
              <a:rPr lang="ru-RU" dirty="0" smtClean="0"/>
              <a:t> на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біржах</a:t>
            </a:r>
            <a:r>
              <a:rPr lang="ru-RU" dirty="0" smtClean="0"/>
              <a:t>, є: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04625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форвардна</a:t>
            </a:r>
            <a:r>
              <a:rPr lang="ru-RU" dirty="0" smtClean="0"/>
              <a:t> (</a:t>
            </a:r>
            <a:r>
              <a:rPr lang="en-US" dirty="0" smtClean="0"/>
              <a:t>forward), </a:t>
            </a:r>
            <a:endParaRPr lang="uk-UA" dirty="0" smtClean="0"/>
          </a:p>
          <a:p>
            <a:r>
              <a:rPr lang="ru-RU" dirty="0" err="1" smtClean="0"/>
              <a:t>спотова</a:t>
            </a:r>
            <a:r>
              <a:rPr lang="ru-RU" dirty="0" smtClean="0"/>
              <a:t> (</a:t>
            </a:r>
            <a:r>
              <a:rPr lang="en-US" dirty="0" smtClean="0"/>
              <a:t>spot) </a:t>
            </a:r>
            <a:r>
              <a:rPr lang="ru-RU" dirty="0" err="1" smtClean="0"/>
              <a:t>і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свопова</a:t>
            </a:r>
            <a:r>
              <a:rPr lang="ru-RU" dirty="0" smtClean="0"/>
              <a:t> (</a:t>
            </a:r>
            <a:r>
              <a:rPr lang="en-US" dirty="0" smtClean="0"/>
              <a:t>swap) </a:t>
            </a:r>
            <a:r>
              <a:rPr lang="ru-RU" dirty="0" err="1" smtClean="0"/>
              <a:t>купівля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endParaRPr lang="ru-RU" dirty="0" smtClean="0"/>
          </a:p>
          <a:p>
            <a:r>
              <a:rPr lang="ru-RU" dirty="0" smtClean="0"/>
              <a:t> продаж валют.</a:t>
            </a:r>
            <a:endParaRPr lang="ru-RU" dirty="0"/>
          </a:p>
        </p:txBody>
      </p:sp>
      <p:pic>
        <p:nvPicPr>
          <p:cNvPr id="4" name="Рисунок 3" descr="Depositphotos_10011276_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152" y="3929066"/>
            <a:ext cx="4130848" cy="2928934"/>
          </a:xfrm>
          <a:prstGeom prst="rect">
            <a:avLst/>
          </a:prstGeom>
        </p:spPr>
      </p:pic>
      <p:pic>
        <p:nvPicPr>
          <p:cNvPr id="5" name="Рисунок 4" descr="670px-Hedge-Currency-Step-1-Version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896956"/>
            <a:ext cx="4143404" cy="30028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25717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Термінові</a:t>
            </a:r>
            <a:r>
              <a:rPr lang="ru-RU" dirty="0" smtClean="0"/>
              <a:t> </a:t>
            </a:r>
            <a:r>
              <a:rPr lang="ru-RU" dirty="0" err="1" smtClean="0"/>
              <a:t>валютні</a:t>
            </a:r>
            <a:r>
              <a:rPr lang="ru-RU" dirty="0" smtClean="0"/>
              <a:t> угоди (</a:t>
            </a:r>
            <a:r>
              <a:rPr lang="ru-RU" dirty="0" err="1" smtClean="0"/>
              <a:t>форвардні</a:t>
            </a:r>
            <a:r>
              <a:rPr lang="ru-RU" dirty="0" smtClean="0"/>
              <a:t>, </a:t>
            </a:r>
            <a:r>
              <a:rPr lang="ru-RU" dirty="0" err="1" smtClean="0"/>
              <a:t>ф'ючерсні</a:t>
            </a:r>
            <a:r>
              <a:rPr lang="ru-RU" dirty="0" smtClean="0"/>
              <a:t>)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валютні</a:t>
            </a:r>
            <a:r>
              <a:rPr lang="ru-RU" dirty="0" smtClean="0"/>
              <a:t> </a:t>
            </a:r>
            <a:r>
              <a:rPr lang="ru-RU" dirty="0" err="1" smtClean="0"/>
              <a:t>угоди</a:t>
            </a:r>
            <a:r>
              <a:rPr lang="ru-RU" dirty="0" smtClean="0"/>
              <a:t>, при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домовляються</a:t>
            </a:r>
            <a:r>
              <a:rPr lang="ru-RU" dirty="0" smtClean="0"/>
              <a:t> про </a:t>
            </a:r>
            <a:r>
              <a:rPr lang="ru-RU" dirty="0" err="1" smtClean="0"/>
              <a:t>постачання</a:t>
            </a:r>
            <a:r>
              <a:rPr lang="ru-RU" dirty="0" smtClean="0"/>
              <a:t> </a:t>
            </a:r>
            <a:r>
              <a:rPr lang="ru-RU" dirty="0" err="1" smtClean="0"/>
              <a:t>обумовленої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через </a:t>
            </a:r>
            <a:r>
              <a:rPr lang="ru-RU" dirty="0" err="1" smtClean="0"/>
              <a:t>певний</a:t>
            </a:r>
            <a:r>
              <a:rPr lang="ru-RU" dirty="0" smtClean="0"/>
              <a:t> строк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укладення</a:t>
            </a:r>
            <a:r>
              <a:rPr lang="ru-RU" dirty="0" smtClean="0"/>
              <a:t> угоди за курсом, </a:t>
            </a:r>
            <a:r>
              <a:rPr lang="ru-RU" dirty="0" err="1" smtClean="0"/>
              <a:t>зафіксованим</a:t>
            </a:r>
            <a:r>
              <a:rPr lang="ru-RU" dirty="0" smtClean="0"/>
              <a:t> в момент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укладення</a:t>
            </a:r>
            <a:endParaRPr lang="ru-RU" dirty="0"/>
          </a:p>
        </p:txBody>
      </p:sp>
      <p:pic>
        <p:nvPicPr>
          <p:cNvPr id="4" name="Рисунок 3" descr="f33e3dc6f462553b4b0d68ef4a1eda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714875"/>
            <a:ext cx="4286250" cy="2143125"/>
          </a:xfrm>
          <a:prstGeom prst="rect">
            <a:avLst/>
          </a:prstGeom>
        </p:spPr>
      </p:pic>
      <p:pic>
        <p:nvPicPr>
          <p:cNvPr id="5" name="Рисунок 4" descr="Без названия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000372"/>
            <a:ext cx="2619375" cy="1743075"/>
          </a:xfrm>
          <a:prstGeom prst="rect">
            <a:avLst/>
          </a:prstGeom>
        </p:spPr>
      </p:pic>
      <p:pic>
        <p:nvPicPr>
          <p:cNvPr id="6" name="Рисунок 5" descr="Без названия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643182"/>
            <a:ext cx="2805116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5757874" cy="6454808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Валютні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операції</a:t>
            </a:r>
            <a:r>
              <a:rPr lang="ru-RU" sz="1800" dirty="0" smtClean="0"/>
              <a:t> СПОТ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складають</a:t>
            </a:r>
            <a:r>
              <a:rPr lang="ru-RU" sz="1800" dirty="0" smtClean="0"/>
              <a:t> до 90% </a:t>
            </a:r>
            <a:r>
              <a:rPr lang="ru-RU" sz="1800" dirty="0" err="1" smtClean="0"/>
              <a:t>обсягу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угод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Вони </a:t>
            </a:r>
            <a:r>
              <a:rPr lang="ru-RU" sz="1800" dirty="0" err="1" smtClean="0"/>
              <a:t>полягають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купівлі-продажу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поставки банками-контрагентами на </a:t>
            </a:r>
            <a:r>
              <a:rPr lang="ru-RU" sz="1800" dirty="0" err="1" smtClean="0"/>
              <a:t>другий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робочий</a:t>
            </a:r>
            <a:r>
              <a:rPr lang="ru-RU" sz="1800" dirty="0" smtClean="0"/>
              <a:t> день </a:t>
            </a:r>
            <a:r>
              <a:rPr lang="ru-RU" sz="1800" dirty="0" err="1" smtClean="0"/>
              <a:t>з</a:t>
            </a:r>
            <a:r>
              <a:rPr lang="ru-RU" sz="1800" dirty="0" smtClean="0"/>
              <a:t> дня </a:t>
            </a:r>
            <a:r>
              <a:rPr lang="ru-RU" sz="1800" dirty="0" err="1" smtClean="0"/>
              <a:t>укладення</a:t>
            </a:r>
            <a:r>
              <a:rPr lang="ru-RU" sz="1800" dirty="0" smtClean="0"/>
              <a:t> угоди за курсом, </a:t>
            </a:r>
            <a:r>
              <a:rPr lang="ru-RU" sz="1800" dirty="0" err="1" smtClean="0"/>
              <a:t>зафіксованим</a:t>
            </a:r>
            <a:r>
              <a:rPr lang="ru-RU" sz="1800" dirty="0" smtClean="0"/>
              <a:t> в момент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укладення</a:t>
            </a:r>
            <a:r>
              <a:rPr lang="ru-RU" sz="1800" dirty="0" smtClean="0"/>
              <a:t>. </a:t>
            </a:r>
            <a:endParaRPr lang="ru-RU" sz="1800" dirty="0" smtClean="0"/>
          </a:p>
          <a:p>
            <a:r>
              <a:rPr lang="ru-RU" sz="1800" dirty="0" smtClean="0"/>
              <a:t>За </a:t>
            </a:r>
            <a:r>
              <a:rPr lang="ru-RU" sz="1800" dirty="0" err="1" smtClean="0"/>
              <a:t>угодами</a:t>
            </a:r>
            <a:r>
              <a:rPr lang="ru-RU" sz="1800" dirty="0" smtClean="0"/>
              <a:t> "спот" поставка </a:t>
            </a:r>
            <a:r>
              <a:rPr lang="ru-RU" sz="1800" dirty="0" err="1" smtClean="0"/>
              <a:t>валюти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здійснюється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рахунки</a:t>
            </a:r>
            <a:r>
              <a:rPr lang="ru-RU" sz="1800" dirty="0" smtClean="0"/>
              <a:t>, </a:t>
            </a:r>
            <a:r>
              <a:rPr lang="ru-RU" sz="1800" dirty="0" err="1" smtClean="0"/>
              <a:t>зазначені</a:t>
            </a:r>
            <a:r>
              <a:rPr lang="ru-RU" sz="1800" dirty="0" smtClean="0"/>
              <a:t> банками - </a:t>
            </a:r>
            <a:r>
              <a:rPr lang="ru-RU" sz="1800" dirty="0" err="1" smtClean="0"/>
              <a:t>одержувачами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Дводенний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термін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переказу</a:t>
            </a:r>
            <a:r>
              <a:rPr lang="ru-RU" sz="1800" dirty="0" smtClean="0"/>
              <a:t> валют по </a:t>
            </a:r>
            <a:r>
              <a:rPr lang="ru-RU" sz="1800" dirty="0" err="1" smtClean="0"/>
              <a:t>укладеній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угоді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раніше</a:t>
            </a:r>
            <a:r>
              <a:rPr lang="ru-RU" sz="1800" dirty="0" smtClean="0"/>
              <a:t> </a:t>
            </a:r>
            <a:r>
              <a:rPr lang="ru-RU" sz="1800" dirty="0" err="1" smtClean="0"/>
              <a:t>диктувався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об'єктивними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труднощами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в </a:t>
            </a:r>
            <a:r>
              <a:rPr lang="ru-RU" sz="1800" dirty="0" err="1" smtClean="0"/>
              <a:t>більш</a:t>
            </a:r>
            <a:r>
              <a:rPr lang="ru-RU" sz="1800" dirty="0" smtClean="0"/>
              <a:t> короткий </a:t>
            </a:r>
            <a:r>
              <a:rPr lang="ru-RU" sz="1800" dirty="0" err="1" smtClean="0"/>
              <a:t>термін</a:t>
            </a:r>
            <a:r>
              <a:rPr lang="ru-RU" sz="1800" dirty="0" smtClean="0"/>
              <a:t>. </a:t>
            </a:r>
            <a:endParaRPr lang="ru-RU" sz="1800" dirty="0" smtClean="0"/>
          </a:p>
          <a:p>
            <a:r>
              <a:rPr lang="ru-RU" sz="1800" dirty="0" err="1" smtClean="0"/>
              <a:t>Валютні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негайною</a:t>
            </a:r>
            <a:r>
              <a:rPr lang="ru-RU" sz="1800" dirty="0" smtClean="0"/>
              <a:t> поставкою </a:t>
            </a:r>
            <a:r>
              <a:rPr lang="ru-RU" sz="1800" dirty="0" err="1" smtClean="0"/>
              <a:t>є</a:t>
            </a:r>
            <a:r>
              <a:rPr lang="ru-RU" sz="1800" dirty="0" smtClean="0"/>
              <a:t> самим </a:t>
            </a:r>
            <a:r>
              <a:rPr lang="ru-RU" sz="1800" dirty="0" err="1" smtClean="0"/>
              <a:t>мобільним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елементом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позиції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містять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собі</a:t>
            </a:r>
            <a:r>
              <a:rPr lang="ru-RU" sz="1800" dirty="0" smtClean="0"/>
              <a:t> </a:t>
            </a:r>
            <a:r>
              <a:rPr lang="ru-RU" sz="1800" dirty="0" err="1" smtClean="0"/>
              <a:t>певний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ризик</a:t>
            </a:r>
            <a:r>
              <a:rPr lang="ru-RU" sz="1800" dirty="0" smtClean="0"/>
              <a:t>.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операції</a:t>
            </a:r>
            <a:r>
              <a:rPr lang="ru-RU" sz="1800" dirty="0" smtClean="0"/>
              <a:t> "спот" </a:t>
            </a:r>
            <a:r>
              <a:rPr lang="ru-RU" sz="1800" dirty="0" err="1" smtClean="0">
                <a:hlinkClick r:id="rId2" tooltip="Банки"/>
              </a:rPr>
              <a:t>банки</a:t>
            </a:r>
            <a:r>
              <a:rPr lang="ru-RU" sz="1800" dirty="0" err="1" smtClean="0"/>
              <a:t>забезпечують</a:t>
            </a:r>
            <a:r>
              <a:rPr lang="ru-RU" sz="1800" dirty="0" smtClean="0"/>
              <a:t> потреби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клієнтів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іноземній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валюті</a:t>
            </a:r>
            <a:r>
              <a:rPr lang="ru-RU" sz="1800" dirty="0" smtClean="0"/>
              <a:t>, перелив </a:t>
            </a:r>
            <a:r>
              <a:rPr lang="ru-RU" sz="1800" dirty="0" err="1" smtClean="0">
                <a:hlinkClick r:id="rId3" tooltip="Капітал"/>
              </a:rPr>
              <a:t>капіталів</a:t>
            </a:r>
            <a:r>
              <a:rPr lang="ru-RU" sz="1800" dirty="0" smtClean="0"/>
              <a:t>, у тому </a:t>
            </a:r>
            <a:r>
              <a:rPr lang="ru-RU" sz="1800" dirty="0" err="1" smtClean="0"/>
              <a:t>числі</a:t>
            </a:r>
            <a:r>
              <a:rPr lang="ru-RU" sz="1800" dirty="0" smtClean="0"/>
              <a:t> "</a:t>
            </a:r>
            <a:r>
              <a:rPr lang="ru-RU" sz="1800" dirty="0" err="1" smtClean="0"/>
              <a:t>гарячих</a:t>
            </a:r>
            <a:r>
              <a:rPr lang="ru-RU" sz="1800" dirty="0" smtClean="0"/>
              <a:t>" грошей,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однієї</a:t>
            </a:r>
            <a:r>
              <a:rPr lang="ru-RU" sz="1800" dirty="0" smtClean="0"/>
              <a:t> </a:t>
            </a:r>
            <a:r>
              <a:rPr lang="ru-RU" sz="1800" dirty="0" err="1" smtClean="0"/>
              <a:t>валюти</a:t>
            </a:r>
            <a:r>
              <a:rPr lang="ru-RU" sz="1800" dirty="0" smtClean="0"/>
              <a:t> в </a:t>
            </a:r>
            <a:r>
              <a:rPr lang="ru-RU" sz="1800" dirty="0" err="1" smtClean="0"/>
              <a:t>іншу</a:t>
            </a:r>
            <a:r>
              <a:rPr lang="ru-RU" sz="1800" dirty="0" smtClean="0"/>
              <a:t>, </a:t>
            </a:r>
            <a:r>
              <a:rPr lang="ru-RU" sz="1800" dirty="0" err="1" smtClean="0"/>
              <a:t>здійснюють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арбітражні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спекулятивні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операції</a:t>
            </a:r>
            <a:r>
              <a:rPr lang="ru-RU" sz="1800" dirty="0" smtClean="0"/>
              <a:t>. </a:t>
            </a:r>
            <a:endParaRPr lang="ru-RU" sz="1800" dirty="0"/>
          </a:p>
        </p:txBody>
      </p:sp>
      <p:pic>
        <p:nvPicPr>
          <p:cNvPr id="4" name="Рисунок 3" descr="Без названия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175" y="1928802"/>
            <a:ext cx="2790825" cy="1638300"/>
          </a:xfrm>
          <a:prstGeom prst="rect">
            <a:avLst/>
          </a:prstGeom>
        </p:spPr>
      </p:pic>
      <p:pic>
        <p:nvPicPr>
          <p:cNvPr id="5" name="Рисунок 4" descr="Без названия (1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4071942"/>
            <a:ext cx="2786050" cy="1847850"/>
          </a:xfrm>
          <a:prstGeom prst="rect">
            <a:avLst/>
          </a:prstGeom>
        </p:spPr>
      </p:pic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7450" y="214290"/>
            <a:ext cx="2876550" cy="159067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5614998" cy="66437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"Своп"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валютна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поєднує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купівлю-продаж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валют на </a:t>
            </a:r>
            <a:r>
              <a:rPr lang="ru-RU" sz="2000" dirty="0" err="1" smtClean="0"/>
              <a:t>умовах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негайної</a:t>
            </a:r>
            <a:r>
              <a:rPr lang="ru-RU" sz="2000" dirty="0" smtClean="0"/>
              <a:t> поставки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одночасною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контрсделкі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певний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термін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тими</a:t>
            </a:r>
            <a:r>
              <a:rPr lang="ru-RU" sz="2000" dirty="0" smtClean="0"/>
              <a:t> ж валютами. 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операції</a:t>
            </a:r>
            <a:r>
              <a:rPr lang="ru-RU" sz="2000" dirty="0" smtClean="0"/>
              <a:t> "своп" </a:t>
            </a:r>
            <a:r>
              <a:rPr lang="ru-RU" sz="2000" dirty="0" err="1" smtClean="0"/>
              <a:t>придбали</a:t>
            </a:r>
            <a:r>
              <a:rPr lang="ru-RU" sz="2000" dirty="0" smtClean="0"/>
              <a:t> форму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банками депозитами в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валютах на </a:t>
            </a:r>
            <a:r>
              <a:rPr lang="ru-RU" sz="2000" dirty="0" err="1" smtClean="0"/>
              <a:t>еквівалентні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суми</a:t>
            </a:r>
            <a:r>
              <a:rPr lang="ru-RU" sz="2000" dirty="0" smtClean="0"/>
              <a:t>. </a:t>
            </a:r>
            <a:r>
              <a:rPr lang="ru-RU" sz="2000" dirty="0" err="1" smtClean="0"/>
              <a:t>Недоліком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подібної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збільшення</a:t>
            </a:r>
            <a:r>
              <a:rPr lang="ru-RU" sz="2000" dirty="0" smtClean="0"/>
              <a:t> балансу банку на суму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погіршувало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коефіцієнти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створювало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додаткові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ризики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Валютна </a:t>
            </a:r>
            <a:r>
              <a:rPr lang="ru-RU" sz="2000" dirty="0" err="1" smtClean="0">
                <a:hlinkClick r:id="rId2" tooltip="Операція"/>
              </a:rPr>
              <a:t>операція</a:t>
            </a:r>
            <a:r>
              <a:rPr lang="ru-RU" sz="2000" dirty="0" smtClean="0"/>
              <a:t> "своп"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проблеми</a:t>
            </a:r>
            <a:r>
              <a:rPr lang="ru-RU" sz="2000" dirty="0" smtClean="0"/>
              <a:t>: </a:t>
            </a:r>
            <a:endParaRPr lang="ru-RU" sz="2000" dirty="0" smtClean="0"/>
          </a:p>
          <a:p>
            <a:pPr>
              <a:buNone/>
            </a:pPr>
            <a:r>
              <a:rPr lang="ru-RU" sz="2000" dirty="0" err="1" smtClean="0"/>
              <a:t>облік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зобов'язань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позабалансових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статтях</a:t>
            </a:r>
            <a:r>
              <a:rPr lang="ru-RU" sz="2000" dirty="0" smtClean="0"/>
              <a:t>, </a:t>
            </a:r>
            <a:r>
              <a:rPr lang="ru-RU" sz="2000" dirty="0" err="1" smtClean="0"/>
              <a:t>обмін</a:t>
            </a:r>
            <a:r>
              <a:rPr lang="ru-RU" sz="2000" dirty="0" smtClean="0"/>
              <a:t> валют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 </a:t>
            </a:r>
            <a:r>
              <a:rPr lang="ru-RU" sz="2000" dirty="0" err="1" smtClean="0"/>
              <a:t>купівлі</a:t>
            </a:r>
            <a:r>
              <a:rPr lang="ru-RU" sz="2000" dirty="0" smtClean="0"/>
              <a:t> - продажу, </a:t>
            </a:r>
            <a:r>
              <a:rPr lang="ru-RU" sz="2000" dirty="0" err="1" smtClean="0"/>
              <a:t>тобто</a:t>
            </a:r>
            <a:r>
              <a:rPr lang="ru-RU" sz="2000" dirty="0" smtClean="0"/>
              <a:t> </a:t>
            </a:r>
            <a:r>
              <a:rPr lang="ru-RU" sz="2000" dirty="0" err="1" smtClean="0"/>
              <a:t>єдиної</a:t>
            </a:r>
            <a:r>
              <a:rPr lang="ru-RU" sz="2000" dirty="0" smtClean="0"/>
              <a:t> угоди.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0"/>
            <a:ext cx="2714612" cy="1466850"/>
          </a:xfrm>
          <a:prstGeom prst="rect">
            <a:avLst/>
          </a:prstGeom>
        </p:spPr>
      </p:pic>
      <p:pic>
        <p:nvPicPr>
          <p:cNvPr id="5" name="Рисунок 4" descr="images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  <p:pic>
        <p:nvPicPr>
          <p:cNvPr id="6" name="Рисунок 5" descr="Без названия (1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575" y="2357430"/>
            <a:ext cx="3019425" cy="200026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Операції</a:t>
            </a:r>
            <a:r>
              <a:rPr lang="ru-RU" dirty="0" smtClean="0"/>
              <a:t> "своп"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комерційних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: </a:t>
            </a:r>
            <a:r>
              <a:rPr lang="ru-RU" dirty="0" smtClean="0">
                <a:hlinkClick r:id="rId2" tooltip="Банк"/>
              </a:rPr>
              <a:t>банк</a:t>
            </a:r>
            <a:r>
              <a:rPr lang="ru-RU" dirty="0" smtClean="0"/>
              <a:t> </a:t>
            </a:r>
            <a:r>
              <a:rPr lang="ru-RU" dirty="0" err="1" smtClean="0"/>
              <a:t>продає</a:t>
            </a:r>
            <a:r>
              <a:rPr lang="ru-RU" dirty="0" smtClean="0"/>
              <a:t> </a:t>
            </a:r>
            <a:r>
              <a:rPr lang="ru-RU" dirty="0" err="1" smtClean="0"/>
              <a:t>іноземну</a:t>
            </a:r>
            <a:r>
              <a:rPr lang="ru-RU" dirty="0" smtClean="0"/>
              <a:t> валюту на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негайної</a:t>
            </a:r>
            <a:r>
              <a:rPr lang="ru-RU" dirty="0" smtClean="0"/>
              <a:t> поставки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купує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dirty="0" err="1" smtClean="0"/>
              <a:t>термін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smtClean="0"/>
              <a:t>банком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без валютного </a:t>
            </a:r>
            <a:r>
              <a:rPr lang="ru-RU" dirty="0" err="1" smtClean="0"/>
              <a:t>ризику</a:t>
            </a:r>
            <a:r>
              <a:rPr lang="ru-RU" dirty="0" smtClean="0"/>
              <a:t> (на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покриття</a:t>
            </a:r>
            <a:r>
              <a:rPr lang="ru-RU" dirty="0" smtClean="0"/>
              <a:t> </a:t>
            </a:r>
            <a:r>
              <a:rPr lang="ru-RU" dirty="0" err="1" smtClean="0"/>
              <a:t>контрсделкі</a:t>
            </a:r>
            <a:r>
              <a:rPr lang="ru-RU" dirty="0" smtClean="0"/>
              <a:t>) для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, </a:t>
            </a:r>
            <a:r>
              <a:rPr lang="ru-RU" dirty="0" err="1" smtClean="0"/>
              <a:t>диверсифікації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авуарів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err="1" smtClean="0"/>
              <a:t>взаємного</a:t>
            </a:r>
            <a:r>
              <a:rPr lang="ru-RU" dirty="0" smtClean="0"/>
              <a:t> </a:t>
            </a:r>
            <a:r>
              <a:rPr lang="ru-RU" dirty="0" err="1" smtClean="0"/>
              <a:t>міжбанківського</a:t>
            </a:r>
            <a:r>
              <a:rPr lang="ru-RU" dirty="0" smtClean="0"/>
              <a:t> </a:t>
            </a:r>
            <a:r>
              <a:rPr lang="ru-RU" dirty="0" err="1" smtClean="0"/>
              <a:t>кредитування</a:t>
            </a:r>
            <a:r>
              <a:rPr lang="ru-RU" dirty="0" smtClean="0"/>
              <a:t> в </a:t>
            </a:r>
            <a:r>
              <a:rPr lang="ru-RU" dirty="0" err="1" smtClean="0"/>
              <a:t>двох</a:t>
            </a:r>
            <a:r>
              <a:rPr lang="ru-RU" dirty="0" smtClean="0"/>
              <a:t> валютах. 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Висновок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1928826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країні</a:t>
            </a:r>
            <a:r>
              <a:rPr lang="ru-RU" dirty="0" smtClean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протидіяти</a:t>
            </a:r>
            <a:r>
              <a:rPr lang="ru-RU" dirty="0" smtClean="0"/>
              <a:t> </a:t>
            </a:r>
            <a:r>
              <a:rPr lang="ru-RU" dirty="0" err="1" smtClean="0"/>
              <a:t>валютним</a:t>
            </a:r>
            <a:r>
              <a:rPr lang="ru-RU" dirty="0" smtClean="0"/>
              <a:t> кризам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боротися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922440"/>
            <a:ext cx="4929222" cy="3877135"/>
          </a:xfrm>
          <a:prstGeom prst="rect">
            <a:avLst/>
          </a:prstGeom>
        </p:spPr>
      </p:pic>
      <p:pic>
        <p:nvPicPr>
          <p:cNvPr id="5" name="Рисунок 4" descr="images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643314"/>
            <a:ext cx="2638425" cy="17335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увагу!!!</a:t>
            </a:r>
            <a:endParaRPr lang="ru-RU" dirty="0"/>
          </a:p>
        </p:txBody>
      </p:sp>
      <p:pic>
        <p:nvPicPr>
          <p:cNvPr id="4" name="Содержимое 3" descr="Без названия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4" y="4429132"/>
            <a:ext cx="2619375" cy="1743075"/>
          </a:xfrm>
        </p:spPr>
      </p:pic>
      <p:pic>
        <p:nvPicPr>
          <p:cNvPr id="5" name="Рисунок 4" descr="c252303c92e2b49a1e7fb9cbbc5e90d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31" y="2777339"/>
            <a:ext cx="8465069" cy="4013373"/>
          </a:xfrm>
          <a:prstGeom prst="rect">
            <a:avLst/>
          </a:prstGeom>
        </p:spPr>
      </p:pic>
      <p:pic>
        <p:nvPicPr>
          <p:cNvPr id="6" name="Рисунок 5" descr="f33e3dc6f462553b4b0d68ef4a1edad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1428736"/>
            <a:ext cx="4429155" cy="2214578"/>
          </a:xfrm>
          <a:prstGeom prst="rect">
            <a:avLst/>
          </a:prstGeom>
        </p:spPr>
      </p:pic>
      <p:pic>
        <p:nvPicPr>
          <p:cNvPr id="7" name="Рисунок 6" descr="images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3976" y="3734390"/>
            <a:ext cx="4452251" cy="2123381"/>
          </a:xfrm>
          <a:prstGeom prst="rect">
            <a:avLst/>
          </a:prstGeom>
        </p:spPr>
      </p:pic>
      <p:pic>
        <p:nvPicPr>
          <p:cNvPr id="8" name="Рисунок 7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5899" y="4200349"/>
            <a:ext cx="3548101" cy="2657651"/>
          </a:xfrm>
          <a:prstGeom prst="rect">
            <a:avLst/>
          </a:prstGeom>
        </p:spPr>
      </p:pic>
      <p:pic>
        <p:nvPicPr>
          <p:cNvPr id="9" name="Рисунок 8" descr="images (6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351040"/>
            <a:ext cx="3767289" cy="2506960"/>
          </a:xfrm>
          <a:prstGeom prst="rect">
            <a:avLst/>
          </a:prstGeom>
        </p:spPr>
      </p:pic>
      <p:pic>
        <p:nvPicPr>
          <p:cNvPr id="10" name="Рисунок 9" descr="images (7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95899" y="142852"/>
            <a:ext cx="3548101" cy="2657651"/>
          </a:xfrm>
          <a:prstGeom prst="rect">
            <a:avLst/>
          </a:prstGeom>
        </p:spPr>
      </p:pic>
      <p:pic>
        <p:nvPicPr>
          <p:cNvPr id="11" name="Рисунок 10" descr="images (8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8992" y="3429000"/>
            <a:ext cx="3876883" cy="2438464"/>
          </a:xfrm>
          <a:prstGeom prst="rect">
            <a:avLst/>
          </a:prstGeom>
        </p:spPr>
      </p:pic>
      <p:pic>
        <p:nvPicPr>
          <p:cNvPr id="12" name="Рисунок 11" descr="images (9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472" y="2285992"/>
            <a:ext cx="3767289" cy="250696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22145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Валютна </a:t>
            </a:r>
            <a:r>
              <a:rPr lang="ru-RU" dirty="0" err="1" smtClean="0"/>
              <a:t>біржа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валютного ринку, чия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,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учасники</a:t>
            </a:r>
            <a:r>
              <a:rPr lang="ru-RU" dirty="0" smtClean="0"/>
              <a:t> </a:t>
            </a:r>
            <a:r>
              <a:rPr lang="ru-RU" dirty="0" err="1" smtClean="0"/>
              <a:t>укладають</a:t>
            </a:r>
            <a:r>
              <a:rPr lang="ru-RU" dirty="0" smtClean="0"/>
              <a:t> угоди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іноземною</a:t>
            </a:r>
            <a:r>
              <a:rPr lang="ru-RU" dirty="0" smtClean="0"/>
              <a:t> валютою </a:t>
            </a:r>
            <a:endParaRPr lang="ru-RU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643182"/>
            <a:ext cx="4857784" cy="3027563"/>
          </a:xfrm>
          <a:prstGeom prst="rect">
            <a:avLst/>
          </a:prstGeom>
        </p:spPr>
      </p:pic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428868"/>
            <a:ext cx="3714744" cy="23151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5472122" cy="592935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валютній</a:t>
            </a:r>
            <a:r>
              <a:rPr lang="ru-RU" dirty="0" smtClean="0"/>
              <a:t> </a:t>
            </a:r>
            <a:r>
              <a:rPr lang="ru-RU" dirty="0" err="1" smtClean="0"/>
              <a:t>біржі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вільна</a:t>
            </a:r>
            <a:r>
              <a:rPr lang="ru-RU" dirty="0" smtClean="0"/>
              <a:t> </a:t>
            </a:r>
            <a:r>
              <a:rPr lang="ru-RU" dirty="0" err="1" smtClean="0"/>
              <a:t>купівля</a:t>
            </a:r>
            <a:r>
              <a:rPr lang="ru-RU" dirty="0" smtClean="0"/>
              <a:t> продаж </a:t>
            </a:r>
            <a:r>
              <a:rPr lang="ru-RU" dirty="0" err="1" smtClean="0"/>
              <a:t>національних</a:t>
            </a:r>
            <a:r>
              <a:rPr lang="ru-RU" dirty="0" smtClean="0"/>
              <a:t> валют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курсового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(</a:t>
            </a:r>
            <a:r>
              <a:rPr lang="ru-RU" dirty="0" err="1" smtClean="0"/>
              <a:t>котирування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на ринку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та </a:t>
            </a:r>
            <a:r>
              <a:rPr lang="ru-RU" dirty="0" err="1" smtClean="0"/>
              <a:t>пропозиції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Котирування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біржах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 </a:t>
            </a:r>
            <a:r>
              <a:rPr lang="ru-RU" dirty="0" err="1" smtClean="0"/>
              <a:t>обмінюваних</a:t>
            </a:r>
            <a:r>
              <a:rPr lang="ru-RU" dirty="0" smtClean="0"/>
              <a:t> валют, яка у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економічною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Ситуація"/>
              </a:rPr>
              <a:t>ситуацією</a:t>
            </a:r>
            <a:r>
              <a:rPr lang="ru-RU" dirty="0" smtClean="0"/>
              <a:t> в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емітентах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4" name="Рисунок 3" descr="Без названия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85728"/>
            <a:ext cx="3000396" cy="1996627"/>
          </a:xfrm>
          <a:prstGeom prst="rect">
            <a:avLst/>
          </a:prstGeom>
        </p:spPr>
      </p:pic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2428868"/>
            <a:ext cx="3071834" cy="2198700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6446" y="4857761"/>
            <a:ext cx="3095625" cy="200024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sz="2700" dirty="0" err="1" smtClean="0">
                <a:hlinkClick r:id="rId2" tooltip="Операція"/>
              </a:rPr>
              <a:t>Операції</a:t>
            </a:r>
            <a:r>
              <a:rPr lang="ru-RU" sz="2700" dirty="0" smtClean="0"/>
              <a:t> на </a:t>
            </a:r>
            <a:r>
              <a:rPr lang="ru-RU" sz="2700" dirty="0" err="1" smtClean="0"/>
              <a:t>валютних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біржах</a:t>
            </a:r>
            <a:r>
              <a:rPr lang="ru-RU" sz="2700" dirty="0" smtClean="0"/>
              <a:t> </a:t>
            </a:r>
            <a:r>
              <a:rPr lang="ru-RU" sz="2700" dirty="0" err="1" smtClean="0"/>
              <a:t>засновані</a:t>
            </a:r>
            <a:r>
              <a:rPr lang="ru-RU" sz="2700" dirty="0" smtClean="0"/>
              <a:t> </a:t>
            </a:r>
            <a:r>
              <a:rPr lang="ru-RU" sz="2700" dirty="0" err="1" smtClean="0"/>
              <a:t>на</a:t>
            </a:r>
            <a:r>
              <a:rPr lang="ru-RU" sz="2700" dirty="0" smtClean="0"/>
              <a:t> </a:t>
            </a:r>
            <a:r>
              <a:rPr lang="ru-RU" sz="2700" dirty="0" err="1" smtClean="0"/>
              <a:t>конвертованості</a:t>
            </a:r>
            <a:r>
              <a:rPr lang="ru-RU" sz="2700" dirty="0" smtClean="0"/>
              <a:t> валют, </a:t>
            </a:r>
            <a:r>
              <a:rPr lang="ru-RU" sz="2700" dirty="0" err="1" smtClean="0"/>
              <a:t>обмінюваних</a:t>
            </a:r>
            <a:r>
              <a:rPr lang="ru-RU" sz="2700" dirty="0" smtClean="0"/>
              <a:t> на них.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4840303"/>
          </a:xfrm>
        </p:spPr>
        <p:txBody>
          <a:bodyPr>
            <a:normAutofit/>
          </a:bodyPr>
          <a:lstStyle/>
          <a:p>
            <a:r>
              <a:rPr lang="ru-RU" dirty="0" err="1" smtClean="0">
                <a:hlinkClick r:id="rId3" tooltip="Конвертованість валюти"/>
              </a:rPr>
              <a:t>Конвертованість</a:t>
            </a:r>
            <a:r>
              <a:rPr lang="ru-RU" dirty="0" smtClean="0">
                <a:hlinkClick r:id="rId3" tooltip="Конвертованість валюти"/>
              </a:rPr>
              <a:t> </a:t>
            </a:r>
            <a:r>
              <a:rPr lang="ru-RU" dirty="0" err="1" smtClean="0">
                <a:hlinkClick r:id="rId3" tooltip="Конвертованість валюти"/>
              </a:rPr>
              <a:t>валюти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на валюту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міжнародно-визнані</a:t>
            </a:r>
            <a:r>
              <a:rPr lang="ru-RU" dirty="0" smtClean="0"/>
              <a:t> </a:t>
            </a:r>
            <a:r>
              <a:rPr lang="ru-RU" dirty="0" err="1" smtClean="0"/>
              <a:t>платіжні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Без названия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357562"/>
            <a:ext cx="3857652" cy="3500438"/>
          </a:xfrm>
          <a:prstGeom prst="rect">
            <a:avLst/>
          </a:prstGeom>
        </p:spPr>
      </p:pic>
      <p:pic>
        <p:nvPicPr>
          <p:cNvPr id="5" name="Рисунок 4" descr="Без названия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3357562"/>
            <a:ext cx="4643470" cy="3500438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конвертовані</a:t>
            </a:r>
            <a:r>
              <a:rPr lang="ru-RU" dirty="0" smtClean="0"/>
              <a:t>,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конвертовані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неконвертовані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5257808" cy="4311692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конвертовані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без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r>
              <a:rPr lang="ru-RU" dirty="0" smtClean="0"/>
              <a:t> </a:t>
            </a:r>
            <a:r>
              <a:rPr lang="ru-RU" dirty="0" err="1" smtClean="0"/>
              <a:t>обмінені</a:t>
            </a:r>
            <a:r>
              <a:rPr lang="ru-RU" dirty="0" smtClean="0"/>
              <a:t> на </a:t>
            </a:r>
            <a:r>
              <a:rPr lang="ru-RU" dirty="0" err="1" smtClean="0"/>
              <a:t>іноземні</a:t>
            </a:r>
            <a:r>
              <a:rPr lang="ru-RU" dirty="0" smtClean="0"/>
              <a:t>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еквіваленти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видах </a:t>
            </a:r>
            <a:r>
              <a:rPr lang="ru-RU" dirty="0" err="1" smtClean="0"/>
              <a:t>операцій</a:t>
            </a:r>
            <a:r>
              <a:rPr lang="ru-RU" dirty="0" smtClean="0"/>
              <a:t>;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Функції"/>
              </a:rPr>
              <a:t>функції</a:t>
            </a:r>
            <a:r>
              <a:rPr lang="ru-RU" dirty="0" smtClean="0"/>
              <a:t> </a:t>
            </a:r>
            <a:r>
              <a:rPr lang="ru-RU" dirty="0" err="1" smtClean="0"/>
              <a:t>резервних</a:t>
            </a:r>
            <a:r>
              <a:rPr lang="ru-RU" dirty="0" smtClean="0"/>
              <a:t> </a:t>
            </a:r>
            <a:r>
              <a:rPr lang="ru-RU" dirty="0" smtClean="0"/>
              <a:t>валют.</a:t>
            </a:r>
            <a:endParaRPr lang="ru-RU" dirty="0" smtClean="0"/>
          </a:p>
        </p:txBody>
      </p:sp>
      <p:pic>
        <p:nvPicPr>
          <p:cNvPr id="4" name="Рисунок 3" descr="Без названия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214554"/>
            <a:ext cx="3352949" cy="35719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5114932" cy="60262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hlinkClick r:id="rId2" tooltip="Операція"/>
              </a:rPr>
              <a:t> </a:t>
            </a:r>
            <a:r>
              <a:rPr lang="ru-RU" sz="3200" dirty="0" err="1" smtClean="0">
                <a:solidFill>
                  <a:schemeClr val="bg1"/>
                </a:solidFill>
              </a:rPr>
              <a:t>Частково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конвертовані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валюти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/>
              <a:t>-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валюти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зберігають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обмеження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деякі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валютні</a:t>
            </a:r>
            <a:r>
              <a:rPr lang="ru-RU" sz="3200" dirty="0" smtClean="0"/>
              <a:t> </a:t>
            </a:r>
            <a:r>
              <a:rPr lang="ru-RU" sz="3200" dirty="0" err="1" smtClean="0"/>
              <a:t>операції</a:t>
            </a:r>
            <a:r>
              <a:rPr lang="ru-RU" sz="3200" dirty="0" smtClean="0"/>
              <a:t> в </a:t>
            </a:r>
            <a:r>
              <a:rPr lang="ru-RU" sz="3200" dirty="0" err="1" smtClean="0"/>
              <a:t>країні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за </a:t>
            </a:r>
            <a:r>
              <a:rPr lang="ru-RU" sz="3200" dirty="0" smtClean="0"/>
              <a:t>кордоном.</a:t>
            </a:r>
          </a:p>
          <a:p>
            <a:r>
              <a:rPr lang="ru-RU" sz="3200" dirty="0" err="1" smtClean="0">
                <a:solidFill>
                  <a:schemeClr val="bg1"/>
                </a:solidFill>
              </a:rPr>
              <a:t>Неконвертованими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</a:rPr>
              <a:t>замкнутими</a:t>
            </a:r>
            <a:r>
              <a:rPr lang="ru-RU" sz="3200" dirty="0" smtClean="0">
                <a:solidFill>
                  <a:schemeClr val="bg1"/>
                </a:solidFill>
              </a:rPr>
              <a:t>) валютами </a:t>
            </a:r>
            <a:r>
              <a:rPr lang="ru-RU" sz="3200" dirty="0" err="1" smtClean="0"/>
              <a:t>називають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валюти</a:t>
            </a:r>
            <a:r>
              <a:rPr lang="ru-RU" sz="3200" dirty="0" smtClean="0"/>
              <a:t> </a:t>
            </a:r>
            <a:r>
              <a:rPr lang="ru-RU" sz="3200" dirty="0" err="1" smtClean="0"/>
              <a:t>країн</a:t>
            </a:r>
            <a:r>
              <a:rPr lang="ru-RU" sz="3200" dirty="0" smtClean="0"/>
              <a:t>, де </a:t>
            </a:r>
            <a:r>
              <a:rPr lang="ru-RU" sz="3200" dirty="0" err="1" smtClean="0"/>
              <a:t>застосовуються</a:t>
            </a:r>
            <a:r>
              <a:rPr lang="ru-RU" sz="3200" dirty="0" smtClean="0"/>
              <a:t> заборони (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серйозні</a:t>
            </a:r>
            <a:r>
              <a:rPr lang="ru-RU" sz="3200" dirty="0" smtClean="0"/>
              <a:t> </a:t>
            </a:r>
            <a:r>
              <a:rPr lang="ru-RU" sz="3200" dirty="0" err="1" smtClean="0"/>
              <a:t>обмеження</a:t>
            </a:r>
            <a:r>
              <a:rPr lang="ru-RU" sz="3200" dirty="0" smtClean="0"/>
              <a:t>) на </a:t>
            </a:r>
            <a:r>
              <a:rPr lang="ru-RU" sz="3200" dirty="0" err="1" smtClean="0"/>
              <a:t>операції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її</a:t>
            </a:r>
            <a:r>
              <a:rPr lang="ru-RU" sz="3200" dirty="0" smtClean="0"/>
              <a:t> </a:t>
            </a:r>
            <a:r>
              <a:rPr lang="ru-RU" sz="3200" dirty="0" err="1" smtClean="0"/>
              <a:t>обміну</a:t>
            </a:r>
            <a:r>
              <a:rPr lang="ru-RU" sz="3200" dirty="0" smtClean="0"/>
              <a:t> </a:t>
            </a:r>
            <a:r>
              <a:rPr lang="ru-RU" sz="3200" dirty="0" err="1" smtClean="0"/>
              <a:t>на</a:t>
            </a:r>
            <a:r>
              <a:rPr lang="ru-RU" sz="3200" dirty="0" smtClean="0"/>
              <a:t> </a:t>
            </a:r>
            <a:r>
              <a:rPr lang="ru-RU" sz="3200" dirty="0" err="1" smtClean="0"/>
              <a:t>інші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валюти</a:t>
            </a:r>
            <a:r>
              <a:rPr lang="ru-RU" sz="3200" dirty="0" smtClean="0"/>
              <a:t>. Режим </a:t>
            </a:r>
            <a:r>
              <a:rPr lang="ru-RU" sz="3200" dirty="0" err="1" smtClean="0"/>
              <a:t>конвертованості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національної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валюти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законодавством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встановлюється</a:t>
            </a:r>
            <a:r>
              <a:rPr lang="ru-RU" sz="3200" dirty="0" smtClean="0"/>
              <a:t> державою</a:t>
            </a:r>
            <a:br>
              <a:rPr lang="ru-RU" sz="3200" dirty="0" smtClean="0"/>
            </a:br>
            <a:endParaRPr lang="ru-RU" sz="3200" dirty="0" smtClean="0"/>
          </a:p>
          <a:p>
            <a:endParaRPr lang="ru-RU" dirty="0"/>
          </a:p>
        </p:txBody>
      </p:sp>
      <p:pic>
        <p:nvPicPr>
          <p:cNvPr id="4" name="Рисунок 3" descr="top-10_samih_deshevih_valyut_v_mire_po_otnosheniyu_k_rublyu_ubiznes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85728"/>
            <a:ext cx="3513659" cy="1897376"/>
          </a:xfrm>
          <a:prstGeom prst="rect">
            <a:avLst/>
          </a:prstGeo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428868"/>
            <a:ext cx="2466975" cy="1847850"/>
          </a:xfrm>
          <a:prstGeom prst="rect">
            <a:avLst/>
          </a:prstGeom>
        </p:spPr>
      </p:pic>
      <p:pic>
        <p:nvPicPr>
          <p:cNvPr id="6" name="Рисунок 5" descr="100milardó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6938" y="4500570"/>
            <a:ext cx="3447062" cy="207169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45443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Пряме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 smtClean="0"/>
              <a:t>бірж</a:t>
            </a:r>
            <a:r>
              <a:rPr lang="ru-RU" dirty="0" smtClean="0"/>
              <a:t> - </a:t>
            </a:r>
            <a:r>
              <a:rPr lang="ru-RU" dirty="0" err="1" smtClean="0"/>
              <a:t>визначати</a:t>
            </a:r>
            <a:r>
              <a:rPr lang="ru-RU" dirty="0" smtClean="0"/>
              <a:t> </a:t>
            </a:r>
            <a:r>
              <a:rPr lang="ru-RU" dirty="0" err="1" smtClean="0">
                <a:hlinkClick r:id="rId2" tooltip="Валютний курс"/>
              </a:rPr>
              <a:t>валютний</a:t>
            </a:r>
            <a:r>
              <a:rPr lang="ru-RU" dirty="0" smtClean="0">
                <a:hlinkClick r:id="rId2" tooltip="Валютний курс"/>
              </a:rPr>
              <a:t> курс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біржі</a:t>
            </a:r>
            <a:r>
              <a:rPr lang="ru-RU" dirty="0" smtClean="0"/>
              <a:t> як </a:t>
            </a:r>
            <a:r>
              <a:rPr lang="ru-RU" dirty="0" err="1" smtClean="0"/>
              <a:t>організованому</a:t>
            </a:r>
            <a:r>
              <a:rPr lang="ru-RU" dirty="0" smtClean="0"/>
              <a:t> ринку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 </a:t>
            </a:r>
            <a:r>
              <a:rPr lang="ru-RU" dirty="0" err="1" smtClean="0"/>
              <a:t>встановлюється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В</a:t>
            </a:r>
            <a:r>
              <a:rPr lang="ru-RU" dirty="0" err="1" smtClean="0"/>
              <a:t>ідбуваються</a:t>
            </a:r>
            <a:r>
              <a:rPr lang="ru-RU" dirty="0" smtClean="0"/>
              <a:t> </a:t>
            </a:r>
            <a:r>
              <a:rPr lang="ru-RU" dirty="0" smtClean="0"/>
              <a:t>угоди в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іноземній</a:t>
            </a:r>
            <a:r>
              <a:rPr lang="ru-RU" dirty="0" smtClean="0"/>
              <a:t> </a:t>
            </a:r>
            <a:r>
              <a:rPr lang="ru-RU" dirty="0" err="1" smtClean="0"/>
              <a:t>валюті</a:t>
            </a:r>
            <a:r>
              <a:rPr lang="ru-RU" dirty="0" smtClean="0"/>
              <a:t>, </a:t>
            </a:r>
            <a:r>
              <a:rPr lang="ru-RU" dirty="0" err="1" smtClean="0"/>
              <a:t>отриманими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та на </a:t>
            </a:r>
            <a:r>
              <a:rPr lang="ru-RU" dirty="0" err="1" smtClean="0"/>
              <a:t>інших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Підстави"/>
              </a:rPr>
              <a:t>підставах</a:t>
            </a:r>
            <a:r>
              <a:rPr lang="ru-RU" dirty="0" smtClean="0"/>
              <a:t>, та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іноземна</a:t>
            </a:r>
            <a:r>
              <a:rPr lang="ru-RU" dirty="0" smtClean="0"/>
              <a:t> валюта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endParaRPr lang="ru-RU" dirty="0"/>
          </a:p>
        </p:txBody>
      </p:sp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189675"/>
            <a:ext cx="3643338" cy="2291569"/>
          </a:xfrm>
          <a:prstGeom prst="rect">
            <a:avLst/>
          </a:prstGeo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285728"/>
            <a:ext cx="3429024" cy="22818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Завдання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біржі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полягає</a:t>
            </a:r>
            <a:r>
              <a:rPr lang="ru-RU" sz="3200" dirty="0" smtClean="0"/>
              <a:t> у </a:t>
            </a:r>
            <a:r>
              <a:rPr lang="ru-RU" sz="3200" dirty="0" err="1" smtClean="0"/>
              <a:t>виявленні</a:t>
            </a:r>
            <a:r>
              <a:rPr lang="ru-RU" sz="3200" dirty="0" smtClean="0"/>
              <a:t> </a:t>
            </a:r>
            <a:r>
              <a:rPr lang="ru-RU" sz="3200" dirty="0" err="1" smtClean="0"/>
              <a:t>ринкових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цін</a:t>
            </a:r>
            <a:r>
              <a:rPr lang="ru-RU" sz="3200" dirty="0" smtClean="0"/>
              <a:t> на </a:t>
            </a:r>
            <a:r>
              <a:rPr lang="ru-RU" sz="3200" dirty="0" err="1" smtClean="0"/>
              <a:t>іноземну</a:t>
            </a:r>
            <a:r>
              <a:rPr lang="ru-RU" sz="3200" dirty="0" smtClean="0"/>
              <a:t> валюту. У рамках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біржа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здійснює</a:t>
            </a:r>
            <a:r>
              <a:rPr lang="ru-RU" sz="3200" dirty="0" smtClean="0"/>
              <a:t> </a:t>
            </a:r>
            <a:r>
              <a:rPr lang="ru-RU" sz="3200" dirty="0" err="1" smtClean="0"/>
              <a:t>такі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: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Виявлення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біржових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</a:t>
            </a:r>
            <a:r>
              <a:rPr lang="ru-RU" sz="2400" dirty="0" smtClean="0"/>
              <a:t>. </a:t>
            </a:r>
          </a:p>
          <a:p>
            <a:r>
              <a:rPr lang="ru-RU" sz="2400" dirty="0" err="1" smtClean="0">
                <a:hlinkClick r:id="rId2" tooltip="Освіта"/>
              </a:rPr>
              <a:t>Освіта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 прогноз </a:t>
            </a:r>
            <a:r>
              <a:rPr lang="ru-RU" sz="2400" dirty="0" err="1" smtClean="0"/>
              <a:t>цін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357694"/>
            <a:ext cx="3864656" cy="2408606"/>
          </a:xfrm>
          <a:prstGeom prst="rect">
            <a:avLst/>
          </a:prstGeom>
        </p:spPr>
      </p:pic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05" y="3143248"/>
            <a:ext cx="3690963" cy="221457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Крім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, </a:t>
            </a:r>
            <a:r>
              <a:rPr lang="ru-RU" sz="3200" dirty="0" err="1" smtClean="0"/>
              <a:t>валютні</a:t>
            </a:r>
            <a:r>
              <a:rPr lang="ru-RU" sz="3200" dirty="0" smtClean="0"/>
              <a:t> </a:t>
            </a:r>
            <a:r>
              <a:rPr lang="ru-RU" sz="3200" dirty="0" err="1" smtClean="0"/>
              <a:t>біржі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здійснюють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всі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більшість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наступних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функцій</a:t>
            </a:r>
            <a:r>
              <a:rPr lang="ru-RU" sz="3200" dirty="0" smtClean="0"/>
              <a:t>: 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5614998" cy="4857760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>
                <a:hlinkClick r:id="rId2" tooltip="Матеріали"/>
              </a:rPr>
              <a:t>матеріально</a:t>
            </a:r>
            <a:r>
              <a:rPr lang="ru-RU" dirty="0" smtClean="0"/>
              <a:t> </a:t>
            </a: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; </a:t>
            </a:r>
            <a:endParaRPr lang="ru-RU" dirty="0" smtClean="0"/>
          </a:p>
          <a:p>
            <a:r>
              <a:rPr lang="ru-RU" dirty="0" err="1" smtClean="0"/>
              <a:t>відбір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Відповідь"/>
              </a:rPr>
              <a:t>відповідно</a:t>
            </a:r>
            <a:r>
              <a:rPr lang="ru-RU" dirty="0" smtClean="0"/>
              <a:t> до </a:t>
            </a:r>
            <a:r>
              <a:rPr lang="ru-RU" dirty="0" err="1" smtClean="0"/>
              <a:t>встановлених</a:t>
            </a:r>
            <a:r>
              <a:rPr lang="ru-RU" dirty="0" smtClean="0"/>
              <a:t> </a:t>
            </a:r>
            <a:r>
              <a:rPr lang="ru-RU" dirty="0" err="1" smtClean="0"/>
              <a:t>біржею</a:t>
            </a:r>
            <a:r>
              <a:rPr lang="ru-RU" dirty="0" smtClean="0"/>
              <a:t> </a:t>
            </a:r>
            <a:r>
              <a:rPr lang="ru-RU" dirty="0" err="1" smtClean="0"/>
              <a:t>критеріями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враховують</a:t>
            </a:r>
            <a:r>
              <a:rPr lang="ru-RU" dirty="0" smtClean="0"/>
              <a:t> </a:t>
            </a:r>
            <a:r>
              <a:rPr lang="ru-RU" dirty="0" err="1" smtClean="0"/>
              <a:t>фінансовий</a:t>
            </a:r>
            <a:r>
              <a:rPr lang="ru-RU" dirty="0" smtClean="0"/>
              <a:t> стан особи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ділову</a:t>
            </a:r>
            <a:r>
              <a:rPr lang="ru-RU" dirty="0" smtClean="0"/>
              <a:t> </a:t>
            </a:r>
            <a:r>
              <a:rPr lang="ru-RU" dirty="0" err="1" smtClean="0"/>
              <a:t>репутацію</a:t>
            </a:r>
            <a:r>
              <a:rPr lang="ru-RU" dirty="0" smtClean="0"/>
              <a:t>; </a:t>
            </a:r>
            <a:endParaRPr lang="ru-RU" dirty="0" smtClean="0"/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smtClean="0"/>
              <a:t>правил </a:t>
            </a:r>
            <a:r>
              <a:rPr lang="ru-RU" dirty="0" err="1" smtClean="0"/>
              <a:t>укладення</a:t>
            </a:r>
            <a:r>
              <a:rPr lang="ru-RU" dirty="0" smtClean="0"/>
              <a:t> та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; </a:t>
            </a:r>
            <a:endParaRPr lang="ru-RU" dirty="0" smtClean="0"/>
          </a:p>
          <a:p>
            <a:r>
              <a:rPr lang="ru-RU" dirty="0" smtClean="0">
                <a:hlinkClick r:id="rId4" tooltip="Контроль"/>
              </a:rPr>
              <a:t>контроль</a:t>
            </a:r>
            <a:r>
              <a:rPr lang="ru-RU" dirty="0" smtClean="0"/>
              <a:t> за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правил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повноваження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накладення</a:t>
            </a:r>
            <a:r>
              <a:rPr lang="ru-RU" dirty="0" smtClean="0"/>
              <a:t> </a:t>
            </a:r>
            <a:r>
              <a:rPr lang="ru-RU" dirty="0" err="1" smtClean="0"/>
              <a:t>санкцій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превентивних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юридичних</a:t>
            </a:r>
            <a:r>
              <a:rPr lang="ru-RU" dirty="0" smtClean="0"/>
              <a:t> та </a:t>
            </a:r>
            <a:r>
              <a:rPr lang="ru-RU" dirty="0" err="1" smtClean="0"/>
              <a:t>фінансових</a:t>
            </a:r>
            <a:r>
              <a:rPr lang="ru-RU" dirty="0" smtClean="0"/>
              <a:t> </a:t>
            </a:r>
            <a:r>
              <a:rPr lang="ru-RU" dirty="0" err="1" smtClean="0">
                <a:hlinkClick r:id="rId5" tooltip="Механізмі"/>
              </a:rPr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зобов'язань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; </a:t>
            </a:r>
            <a:endParaRPr lang="ru-RU" dirty="0" smtClean="0"/>
          </a:p>
          <a:p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ціни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укладених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; </a:t>
            </a:r>
            <a:endParaRPr lang="ru-RU" dirty="0" smtClean="0"/>
          </a:p>
          <a:p>
            <a:r>
              <a:rPr lang="ru-RU" dirty="0" err="1" smtClean="0"/>
              <a:t>зведення</a:t>
            </a:r>
            <a:r>
              <a:rPr lang="ru-RU" dirty="0" smtClean="0"/>
              <a:t> </a:t>
            </a:r>
            <a:r>
              <a:rPr lang="ru-RU" dirty="0" smtClean="0"/>
              <a:t>заявок </a:t>
            </a:r>
            <a:r>
              <a:rPr lang="ru-RU" dirty="0" err="1" smtClean="0"/>
              <a:t>протилежної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укладається</a:t>
            </a:r>
            <a:r>
              <a:rPr lang="ru-RU" dirty="0" smtClean="0"/>
              <a:t> угода; </a:t>
            </a:r>
            <a:endParaRPr lang="ru-RU" dirty="0" smtClean="0"/>
          </a:p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взаємних</a:t>
            </a:r>
            <a:r>
              <a:rPr lang="ru-RU" dirty="0" smtClean="0"/>
              <a:t> </a:t>
            </a:r>
            <a:r>
              <a:rPr lang="ru-RU" dirty="0" err="1" smtClean="0"/>
              <a:t>зобов'язань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; </a:t>
            </a:r>
            <a:endParaRPr lang="ru-RU" dirty="0" smtClean="0"/>
          </a:p>
          <a:p>
            <a:r>
              <a:rPr lang="ru-RU" dirty="0" err="1" smtClean="0">
                <a:hlinkClick r:id="rId6" tooltip="Здійснення"/>
              </a:rPr>
              <a:t>здійснення</a:t>
            </a:r>
            <a:r>
              <a:rPr lang="ru-RU" dirty="0" smtClean="0"/>
              <a:t> </a:t>
            </a:r>
            <a:r>
              <a:rPr lang="ru-RU" dirty="0" err="1" smtClean="0">
                <a:hlinkClick r:id="rId7" tooltip="Розрахунки"/>
              </a:rPr>
              <a:t>розрахунків</a:t>
            </a:r>
            <a:r>
              <a:rPr lang="ru-RU" dirty="0" smtClean="0"/>
              <a:t> за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, </a:t>
            </a:r>
            <a:r>
              <a:rPr lang="ru-RU" dirty="0" err="1" smtClean="0"/>
              <a:t>укладених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біржових</a:t>
            </a:r>
            <a:r>
              <a:rPr lang="ru-RU" dirty="0" smtClean="0"/>
              <a:t> </a:t>
            </a:r>
            <a:r>
              <a:rPr lang="ru-RU" dirty="0" err="1" smtClean="0"/>
              <a:t>торгів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7950" y="3214686"/>
            <a:ext cx="2786050" cy="1895475"/>
          </a:xfrm>
          <a:prstGeom prst="rect">
            <a:avLst/>
          </a:prstGeom>
        </p:spPr>
      </p:pic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86512" y="1500174"/>
            <a:ext cx="2857488" cy="1438272"/>
          </a:xfrm>
          <a:prstGeom prst="rect">
            <a:avLst/>
          </a:prstGeom>
        </p:spPr>
      </p:pic>
      <p:pic>
        <p:nvPicPr>
          <p:cNvPr id="6" name="Рисунок 5" descr="loienzficy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82512" y="5357826"/>
            <a:ext cx="2761488" cy="1500174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337</Words>
  <PresentationFormat>Экран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Валютні Біржі</vt:lpstr>
      <vt:lpstr>Слайд 2</vt:lpstr>
      <vt:lpstr>Слайд 3</vt:lpstr>
      <vt:lpstr> Операції на валютних біржах засновані на конвертованості валют, обмінюваних на них. </vt:lpstr>
      <vt:lpstr>Розрізняють: вільно конвертовані, частково конвертовані і неконвертовані валюти</vt:lpstr>
      <vt:lpstr>Слайд 6</vt:lpstr>
      <vt:lpstr>Слайд 7</vt:lpstr>
      <vt:lpstr>Завдання біржі полягає у виявленні ринкових цін на іноземну валюту. У рамках цього завдання біржа здійснює такі функції: </vt:lpstr>
      <vt:lpstr>Крім цього, валютні біржі здійснюють всі або більшість наступних функцій: </vt:lpstr>
      <vt:lpstr>Валютна біржа виступає посередником при здійсненні валютних операцій</vt:lpstr>
      <vt:lpstr>Основними операціями, здійснюваними на валютних біржах, є: </vt:lpstr>
      <vt:lpstr>Слайд 12</vt:lpstr>
      <vt:lpstr>Слайд 13</vt:lpstr>
      <vt:lpstr>Слайд 14</vt:lpstr>
      <vt:lpstr>Операції "своп" використовуються для</vt:lpstr>
      <vt:lpstr>Висновок 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Валютні Біржі</dc:title>
  <dc:creator>Пользователь</dc:creator>
  <cp:lastModifiedBy>Пользователь</cp:lastModifiedBy>
  <cp:revision>3</cp:revision>
  <dcterms:created xsi:type="dcterms:W3CDTF">2018-03-20T09:29:51Z</dcterms:created>
  <dcterms:modified xsi:type="dcterms:W3CDTF">2018-03-25T12:13:18Z</dcterms:modified>
</cp:coreProperties>
</file>